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297" r:id="rId1"/>
  </p:sldMasterIdLst>
  <p:notesMasterIdLst>
    <p:notesMasterId r:id="rId32"/>
  </p:notesMasterIdLst>
  <p:handoutMasterIdLst>
    <p:handoutMasterId r:id="rId33"/>
  </p:handoutMasterIdLst>
  <p:sldIdLst>
    <p:sldId id="258" r:id="rId2"/>
    <p:sldId id="444" r:id="rId3"/>
    <p:sldId id="425" r:id="rId4"/>
    <p:sldId id="426" r:id="rId5"/>
    <p:sldId id="427" r:id="rId6"/>
    <p:sldId id="473" r:id="rId7"/>
    <p:sldId id="471" r:id="rId8"/>
    <p:sldId id="262" r:id="rId9"/>
    <p:sldId id="462" r:id="rId10"/>
    <p:sldId id="433" r:id="rId11"/>
    <p:sldId id="452" r:id="rId12"/>
    <p:sldId id="439" r:id="rId13"/>
    <p:sldId id="456" r:id="rId14"/>
    <p:sldId id="467" r:id="rId15"/>
    <p:sldId id="472" r:id="rId16"/>
    <p:sldId id="459" r:id="rId17"/>
    <p:sldId id="455" r:id="rId18"/>
    <p:sldId id="454" r:id="rId19"/>
    <p:sldId id="428" r:id="rId20"/>
    <p:sldId id="310" r:id="rId21"/>
    <p:sldId id="429" r:id="rId22"/>
    <p:sldId id="430" r:id="rId23"/>
    <p:sldId id="465" r:id="rId24"/>
    <p:sldId id="308" r:id="rId25"/>
    <p:sldId id="441" r:id="rId26"/>
    <p:sldId id="474" r:id="rId27"/>
    <p:sldId id="436" r:id="rId28"/>
    <p:sldId id="463" r:id="rId29"/>
    <p:sldId id="431" r:id="rId30"/>
    <p:sldId id="438" r:id="rId31"/>
  </p:sldIdLst>
  <p:sldSz cx="12192000" cy="6858000"/>
  <p:notesSz cx="7011988" cy="9297988"/>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19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2" autoAdjust="0"/>
    <p:restoredTop sz="79388" autoAdjust="0"/>
  </p:normalViewPr>
  <p:slideViewPr>
    <p:cSldViewPr snapToGrid="0">
      <p:cViewPr>
        <p:scale>
          <a:sx n="66" d="100"/>
          <a:sy n="66" d="100"/>
        </p:scale>
        <p:origin x="816" y="516"/>
      </p:cViewPr>
      <p:guideLst/>
    </p:cSldViewPr>
  </p:slideViewPr>
  <p:outlineViewPr>
    <p:cViewPr>
      <p:scale>
        <a:sx n="33" d="100"/>
        <a:sy n="33" d="100"/>
      </p:scale>
      <p:origin x="0" y="-10680"/>
    </p:cViewPr>
  </p:outlineViewPr>
  <p:notesTextViewPr>
    <p:cViewPr>
      <p:scale>
        <a:sx n="1" d="1"/>
        <a:sy n="1" d="1"/>
      </p:scale>
      <p:origin x="0" y="0"/>
    </p:cViewPr>
  </p:notesTextViewPr>
  <p:sorterViewPr>
    <p:cViewPr>
      <p:scale>
        <a:sx n="100" d="100"/>
        <a:sy n="100" d="100"/>
      </p:scale>
      <p:origin x="0" y="-2792"/>
    </p:cViewPr>
  </p:sorterViewPr>
  <p:notesViewPr>
    <p:cSldViewPr snapToGrid="0">
      <p:cViewPr varScale="1">
        <p:scale>
          <a:sx n="85" d="100"/>
          <a:sy n="85" d="100"/>
        </p:scale>
        <p:origin x="154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987D5D-C2B3-499E-9589-86F7F812181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4AF31EF1-FA71-4760-B705-9A736CDCFC62}">
      <dgm:prSet/>
      <dgm:spPr/>
      <dgm:t>
        <a:bodyPr/>
        <a:lstStyle/>
        <a:p>
          <a:r>
            <a:rPr lang="en-US"/>
            <a:t>PRIORITIZE ISSUES</a:t>
          </a:r>
        </a:p>
      </dgm:t>
    </dgm:pt>
    <dgm:pt modelId="{B6530338-C87C-4CDF-83E1-7E69F94FF1DE}" type="parTrans" cxnId="{5448925F-679E-42B4-A545-A5DAD7560DE2}">
      <dgm:prSet/>
      <dgm:spPr/>
      <dgm:t>
        <a:bodyPr/>
        <a:lstStyle/>
        <a:p>
          <a:endParaRPr lang="en-US"/>
        </a:p>
      </dgm:t>
    </dgm:pt>
    <dgm:pt modelId="{7753DC07-92CF-45C8-96F0-6A06836E8CC9}" type="sibTrans" cxnId="{5448925F-679E-42B4-A545-A5DAD7560DE2}">
      <dgm:prSet/>
      <dgm:spPr/>
      <dgm:t>
        <a:bodyPr/>
        <a:lstStyle/>
        <a:p>
          <a:endParaRPr lang="en-US"/>
        </a:p>
      </dgm:t>
    </dgm:pt>
    <dgm:pt modelId="{FEC60CFE-7755-4B5E-A777-E9F331606DE3}">
      <dgm:prSet/>
      <dgm:spPr/>
      <dgm:t>
        <a:bodyPr/>
        <a:lstStyle/>
        <a:p>
          <a:r>
            <a:rPr lang="en-US"/>
            <a:t>Legal</a:t>
          </a:r>
        </a:p>
      </dgm:t>
    </dgm:pt>
    <dgm:pt modelId="{42265BC0-9C77-4D7A-B15C-C686A2B9826B}" type="parTrans" cxnId="{BCE0AC18-8008-408A-B650-72E8A006ED0D}">
      <dgm:prSet/>
      <dgm:spPr/>
      <dgm:t>
        <a:bodyPr/>
        <a:lstStyle/>
        <a:p>
          <a:endParaRPr lang="en-US"/>
        </a:p>
      </dgm:t>
    </dgm:pt>
    <dgm:pt modelId="{D99F8F6D-1CE7-460A-8F4B-2DDF83855C01}" type="sibTrans" cxnId="{BCE0AC18-8008-408A-B650-72E8A006ED0D}">
      <dgm:prSet/>
      <dgm:spPr/>
      <dgm:t>
        <a:bodyPr/>
        <a:lstStyle/>
        <a:p>
          <a:endParaRPr lang="en-US"/>
        </a:p>
      </dgm:t>
    </dgm:pt>
    <dgm:pt modelId="{F476152A-7EA3-49D0-BC73-040BFC180447}">
      <dgm:prSet/>
      <dgm:spPr/>
      <dgm:t>
        <a:bodyPr/>
        <a:lstStyle/>
        <a:p>
          <a:r>
            <a:rPr lang="en-US"/>
            <a:t>Financial </a:t>
          </a:r>
        </a:p>
      </dgm:t>
    </dgm:pt>
    <dgm:pt modelId="{EF3F80B4-BC1D-418E-825E-B817FC379A17}" type="parTrans" cxnId="{8CE5A5BF-D226-4972-BE92-7E55629D5E8E}">
      <dgm:prSet/>
      <dgm:spPr/>
      <dgm:t>
        <a:bodyPr/>
        <a:lstStyle/>
        <a:p>
          <a:endParaRPr lang="en-US"/>
        </a:p>
      </dgm:t>
    </dgm:pt>
    <dgm:pt modelId="{37CE5DD2-0006-4E59-9952-246D2B798E41}" type="sibTrans" cxnId="{8CE5A5BF-D226-4972-BE92-7E55629D5E8E}">
      <dgm:prSet/>
      <dgm:spPr/>
      <dgm:t>
        <a:bodyPr/>
        <a:lstStyle/>
        <a:p>
          <a:endParaRPr lang="en-US"/>
        </a:p>
      </dgm:t>
    </dgm:pt>
    <dgm:pt modelId="{ADDE57EE-9BBE-4D25-BEE0-6E84EB81118D}">
      <dgm:prSet/>
      <dgm:spPr/>
      <dgm:t>
        <a:bodyPr/>
        <a:lstStyle/>
        <a:p>
          <a:r>
            <a:rPr lang="en-US"/>
            <a:t>Productivity based</a:t>
          </a:r>
        </a:p>
      </dgm:t>
    </dgm:pt>
    <dgm:pt modelId="{A3BE3434-D704-4517-90D8-18D7ED78AD67}" type="parTrans" cxnId="{3CFDA904-AB4C-4572-8D62-85B442F6F30C}">
      <dgm:prSet/>
      <dgm:spPr/>
      <dgm:t>
        <a:bodyPr/>
        <a:lstStyle/>
        <a:p>
          <a:endParaRPr lang="en-US"/>
        </a:p>
      </dgm:t>
    </dgm:pt>
    <dgm:pt modelId="{AFC13968-327D-48E3-8F33-A676012C5AAF}" type="sibTrans" cxnId="{3CFDA904-AB4C-4572-8D62-85B442F6F30C}">
      <dgm:prSet/>
      <dgm:spPr/>
      <dgm:t>
        <a:bodyPr/>
        <a:lstStyle/>
        <a:p>
          <a:endParaRPr lang="en-US"/>
        </a:p>
      </dgm:t>
    </dgm:pt>
    <dgm:pt modelId="{77296A91-2C82-4B00-88FB-5BDE5B983DAD}">
      <dgm:prSet/>
      <dgm:spPr/>
      <dgm:t>
        <a:bodyPr/>
        <a:lstStyle/>
        <a:p>
          <a:r>
            <a:rPr lang="en-US" dirty="0"/>
            <a:t>IDENTIFY COLLABORATORS</a:t>
          </a:r>
        </a:p>
      </dgm:t>
    </dgm:pt>
    <dgm:pt modelId="{90C7B56D-7677-495F-A7C1-FC1AE6680425}" type="parTrans" cxnId="{CE306CCC-A56E-458D-AF8A-80B59E06F6EC}">
      <dgm:prSet/>
      <dgm:spPr/>
      <dgm:t>
        <a:bodyPr/>
        <a:lstStyle/>
        <a:p>
          <a:endParaRPr lang="en-US"/>
        </a:p>
      </dgm:t>
    </dgm:pt>
    <dgm:pt modelId="{8D2569B0-891E-49A7-B30C-211336548E0A}" type="sibTrans" cxnId="{CE306CCC-A56E-458D-AF8A-80B59E06F6EC}">
      <dgm:prSet/>
      <dgm:spPr/>
      <dgm:t>
        <a:bodyPr/>
        <a:lstStyle/>
        <a:p>
          <a:endParaRPr lang="en-US"/>
        </a:p>
      </dgm:t>
    </dgm:pt>
    <dgm:pt modelId="{47B41B7E-EFB1-48A0-A78C-42AEAF2E1216}" type="pres">
      <dgm:prSet presAssocID="{54987D5D-C2B3-499E-9589-86F7F8121819}" presName="linear" presStyleCnt="0">
        <dgm:presLayoutVars>
          <dgm:dir/>
          <dgm:animLvl val="lvl"/>
          <dgm:resizeHandles val="exact"/>
        </dgm:presLayoutVars>
      </dgm:prSet>
      <dgm:spPr/>
    </dgm:pt>
    <dgm:pt modelId="{841FC4F3-7F22-470E-9B2A-06BC6B60F15A}" type="pres">
      <dgm:prSet presAssocID="{4AF31EF1-FA71-4760-B705-9A736CDCFC62}" presName="parentLin" presStyleCnt="0"/>
      <dgm:spPr/>
    </dgm:pt>
    <dgm:pt modelId="{B10E38F2-C3F5-42D7-9502-3D0B09396015}" type="pres">
      <dgm:prSet presAssocID="{4AF31EF1-FA71-4760-B705-9A736CDCFC62}" presName="parentLeftMargin" presStyleLbl="node1" presStyleIdx="0" presStyleCnt="2"/>
      <dgm:spPr/>
    </dgm:pt>
    <dgm:pt modelId="{E2D6CA2C-189B-442C-81C8-7EDA08952198}" type="pres">
      <dgm:prSet presAssocID="{4AF31EF1-FA71-4760-B705-9A736CDCFC62}" presName="parentText" presStyleLbl="node1" presStyleIdx="0" presStyleCnt="2">
        <dgm:presLayoutVars>
          <dgm:chMax val="0"/>
          <dgm:bulletEnabled val="1"/>
        </dgm:presLayoutVars>
      </dgm:prSet>
      <dgm:spPr/>
    </dgm:pt>
    <dgm:pt modelId="{6A064308-5CB6-4717-BF9C-322189EDE964}" type="pres">
      <dgm:prSet presAssocID="{4AF31EF1-FA71-4760-B705-9A736CDCFC62}" presName="negativeSpace" presStyleCnt="0"/>
      <dgm:spPr/>
    </dgm:pt>
    <dgm:pt modelId="{6E49D64B-31C7-4A46-ACA5-C590AA49D6CA}" type="pres">
      <dgm:prSet presAssocID="{4AF31EF1-FA71-4760-B705-9A736CDCFC62}" presName="childText" presStyleLbl="conFgAcc1" presStyleIdx="0" presStyleCnt="2">
        <dgm:presLayoutVars>
          <dgm:bulletEnabled val="1"/>
        </dgm:presLayoutVars>
      </dgm:prSet>
      <dgm:spPr/>
    </dgm:pt>
    <dgm:pt modelId="{7E26EC86-421C-43E2-9562-4230A8A8C073}" type="pres">
      <dgm:prSet presAssocID="{7753DC07-92CF-45C8-96F0-6A06836E8CC9}" presName="spaceBetweenRectangles" presStyleCnt="0"/>
      <dgm:spPr/>
    </dgm:pt>
    <dgm:pt modelId="{ED6B0691-DD79-4CB2-B767-46F8734E0925}" type="pres">
      <dgm:prSet presAssocID="{77296A91-2C82-4B00-88FB-5BDE5B983DAD}" presName="parentLin" presStyleCnt="0"/>
      <dgm:spPr/>
    </dgm:pt>
    <dgm:pt modelId="{7C15DF06-DD38-4B79-8508-3A3CA2A658AF}" type="pres">
      <dgm:prSet presAssocID="{77296A91-2C82-4B00-88FB-5BDE5B983DAD}" presName="parentLeftMargin" presStyleLbl="node1" presStyleIdx="0" presStyleCnt="2"/>
      <dgm:spPr/>
    </dgm:pt>
    <dgm:pt modelId="{2177F69E-78F1-4383-A201-91D626F934EA}" type="pres">
      <dgm:prSet presAssocID="{77296A91-2C82-4B00-88FB-5BDE5B983DAD}" presName="parentText" presStyleLbl="node1" presStyleIdx="1" presStyleCnt="2">
        <dgm:presLayoutVars>
          <dgm:chMax val="0"/>
          <dgm:bulletEnabled val="1"/>
        </dgm:presLayoutVars>
      </dgm:prSet>
      <dgm:spPr/>
    </dgm:pt>
    <dgm:pt modelId="{A7B00041-451E-42C0-8D62-6A147C10BF95}" type="pres">
      <dgm:prSet presAssocID="{77296A91-2C82-4B00-88FB-5BDE5B983DAD}" presName="negativeSpace" presStyleCnt="0"/>
      <dgm:spPr/>
    </dgm:pt>
    <dgm:pt modelId="{237CCA65-43FC-4A08-AACB-3BFD102BE163}" type="pres">
      <dgm:prSet presAssocID="{77296A91-2C82-4B00-88FB-5BDE5B983DAD}" presName="childText" presStyleLbl="conFgAcc1" presStyleIdx="1" presStyleCnt="2">
        <dgm:presLayoutVars>
          <dgm:bulletEnabled val="1"/>
        </dgm:presLayoutVars>
      </dgm:prSet>
      <dgm:spPr/>
    </dgm:pt>
  </dgm:ptLst>
  <dgm:cxnLst>
    <dgm:cxn modelId="{3CFDA904-AB4C-4572-8D62-85B442F6F30C}" srcId="{4AF31EF1-FA71-4760-B705-9A736CDCFC62}" destId="{ADDE57EE-9BBE-4D25-BEE0-6E84EB81118D}" srcOrd="2" destOrd="0" parTransId="{A3BE3434-D704-4517-90D8-18D7ED78AD67}" sibTransId="{AFC13968-327D-48E3-8F33-A676012C5AAF}"/>
    <dgm:cxn modelId="{BCE0AC18-8008-408A-B650-72E8A006ED0D}" srcId="{4AF31EF1-FA71-4760-B705-9A736CDCFC62}" destId="{FEC60CFE-7755-4B5E-A777-E9F331606DE3}" srcOrd="0" destOrd="0" parTransId="{42265BC0-9C77-4D7A-B15C-C686A2B9826B}" sibTransId="{D99F8F6D-1CE7-460A-8F4B-2DDF83855C01}"/>
    <dgm:cxn modelId="{5448925F-679E-42B4-A545-A5DAD7560DE2}" srcId="{54987D5D-C2B3-499E-9589-86F7F8121819}" destId="{4AF31EF1-FA71-4760-B705-9A736CDCFC62}" srcOrd="0" destOrd="0" parTransId="{B6530338-C87C-4CDF-83E1-7E69F94FF1DE}" sibTransId="{7753DC07-92CF-45C8-96F0-6A06836E8CC9}"/>
    <dgm:cxn modelId="{FF313C69-A421-4B7D-BEBC-D67AD4B20478}" type="presOf" srcId="{77296A91-2C82-4B00-88FB-5BDE5B983DAD}" destId="{2177F69E-78F1-4383-A201-91D626F934EA}" srcOrd="1" destOrd="0" presId="urn:microsoft.com/office/officeart/2005/8/layout/list1"/>
    <dgm:cxn modelId="{1B3E4B6D-9D92-488E-B2ED-D82C908D6D68}" type="presOf" srcId="{77296A91-2C82-4B00-88FB-5BDE5B983DAD}" destId="{7C15DF06-DD38-4B79-8508-3A3CA2A658AF}" srcOrd="0" destOrd="0" presId="urn:microsoft.com/office/officeart/2005/8/layout/list1"/>
    <dgm:cxn modelId="{63A2E873-54CF-4DE5-99E0-0B476C4B871C}" type="presOf" srcId="{ADDE57EE-9BBE-4D25-BEE0-6E84EB81118D}" destId="{6E49D64B-31C7-4A46-ACA5-C590AA49D6CA}" srcOrd="0" destOrd="2" presId="urn:microsoft.com/office/officeart/2005/8/layout/list1"/>
    <dgm:cxn modelId="{6DDE5459-C23E-4A34-982C-AC7A70895C4F}" type="presOf" srcId="{54987D5D-C2B3-499E-9589-86F7F8121819}" destId="{47B41B7E-EFB1-48A0-A78C-42AEAF2E1216}" srcOrd="0" destOrd="0" presId="urn:microsoft.com/office/officeart/2005/8/layout/list1"/>
    <dgm:cxn modelId="{7EADEA79-C60E-44BE-B35C-08005DE5312C}" type="presOf" srcId="{FEC60CFE-7755-4B5E-A777-E9F331606DE3}" destId="{6E49D64B-31C7-4A46-ACA5-C590AA49D6CA}" srcOrd="0" destOrd="0" presId="urn:microsoft.com/office/officeart/2005/8/layout/list1"/>
    <dgm:cxn modelId="{709DCC82-1484-4190-8BE0-C689607C24D6}" type="presOf" srcId="{F476152A-7EA3-49D0-BC73-040BFC180447}" destId="{6E49D64B-31C7-4A46-ACA5-C590AA49D6CA}" srcOrd="0" destOrd="1" presId="urn:microsoft.com/office/officeart/2005/8/layout/list1"/>
    <dgm:cxn modelId="{60BFD084-C64E-4AF9-A583-5611ABF15F54}" type="presOf" srcId="{4AF31EF1-FA71-4760-B705-9A736CDCFC62}" destId="{E2D6CA2C-189B-442C-81C8-7EDA08952198}" srcOrd="1" destOrd="0" presId="urn:microsoft.com/office/officeart/2005/8/layout/list1"/>
    <dgm:cxn modelId="{0870409A-387F-4385-B87D-F55683E37C72}" type="presOf" srcId="{4AF31EF1-FA71-4760-B705-9A736CDCFC62}" destId="{B10E38F2-C3F5-42D7-9502-3D0B09396015}" srcOrd="0" destOrd="0" presId="urn:microsoft.com/office/officeart/2005/8/layout/list1"/>
    <dgm:cxn modelId="{8CE5A5BF-D226-4972-BE92-7E55629D5E8E}" srcId="{4AF31EF1-FA71-4760-B705-9A736CDCFC62}" destId="{F476152A-7EA3-49D0-BC73-040BFC180447}" srcOrd="1" destOrd="0" parTransId="{EF3F80B4-BC1D-418E-825E-B817FC379A17}" sibTransId="{37CE5DD2-0006-4E59-9952-246D2B798E41}"/>
    <dgm:cxn modelId="{CE306CCC-A56E-458D-AF8A-80B59E06F6EC}" srcId="{54987D5D-C2B3-499E-9589-86F7F8121819}" destId="{77296A91-2C82-4B00-88FB-5BDE5B983DAD}" srcOrd="1" destOrd="0" parTransId="{90C7B56D-7677-495F-A7C1-FC1AE6680425}" sibTransId="{8D2569B0-891E-49A7-B30C-211336548E0A}"/>
    <dgm:cxn modelId="{93B79974-CC81-4C6C-83EF-B706168D3F6D}" type="presParOf" srcId="{47B41B7E-EFB1-48A0-A78C-42AEAF2E1216}" destId="{841FC4F3-7F22-470E-9B2A-06BC6B60F15A}" srcOrd="0" destOrd="0" presId="urn:microsoft.com/office/officeart/2005/8/layout/list1"/>
    <dgm:cxn modelId="{4BD8D170-ACF7-497C-867B-CF676CFEA888}" type="presParOf" srcId="{841FC4F3-7F22-470E-9B2A-06BC6B60F15A}" destId="{B10E38F2-C3F5-42D7-9502-3D0B09396015}" srcOrd="0" destOrd="0" presId="urn:microsoft.com/office/officeart/2005/8/layout/list1"/>
    <dgm:cxn modelId="{810BE0B1-5849-4AC1-95E2-39EA9C285DA7}" type="presParOf" srcId="{841FC4F3-7F22-470E-9B2A-06BC6B60F15A}" destId="{E2D6CA2C-189B-442C-81C8-7EDA08952198}" srcOrd="1" destOrd="0" presId="urn:microsoft.com/office/officeart/2005/8/layout/list1"/>
    <dgm:cxn modelId="{2C93B13D-67C1-4B12-9730-A085B35A3B56}" type="presParOf" srcId="{47B41B7E-EFB1-48A0-A78C-42AEAF2E1216}" destId="{6A064308-5CB6-4717-BF9C-322189EDE964}" srcOrd="1" destOrd="0" presId="urn:microsoft.com/office/officeart/2005/8/layout/list1"/>
    <dgm:cxn modelId="{F6316352-EF80-4CFB-BF1F-C3E2FA766497}" type="presParOf" srcId="{47B41B7E-EFB1-48A0-A78C-42AEAF2E1216}" destId="{6E49D64B-31C7-4A46-ACA5-C590AA49D6CA}" srcOrd="2" destOrd="0" presId="urn:microsoft.com/office/officeart/2005/8/layout/list1"/>
    <dgm:cxn modelId="{EC1122B3-E2D2-4D57-800C-7F1CCA18FEDE}" type="presParOf" srcId="{47B41B7E-EFB1-48A0-A78C-42AEAF2E1216}" destId="{7E26EC86-421C-43E2-9562-4230A8A8C073}" srcOrd="3" destOrd="0" presId="urn:microsoft.com/office/officeart/2005/8/layout/list1"/>
    <dgm:cxn modelId="{1805E150-CEE1-444E-B14E-66F00345CF8B}" type="presParOf" srcId="{47B41B7E-EFB1-48A0-A78C-42AEAF2E1216}" destId="{ED6B0691-DD79-4CB2-B767-46F8734E0925}" srcOrd="4" destOrd="0" presId="urn:microsoft.com/office/officeart/2005/8/layout/list1"/>
    <dgm:cxn modelId="{3E90A416-4295-43C3-90E9-3B4CAFC9831A}" type="presParOf" srcId="{ED6B0691-DD79-4CB2-B767-46F8734E0925}" destId="{7C15DF06-DD38-4B79-8508-3A3CA2A658AF}" srcOrd="0" destOrd="0" presId="urn:microsoft.com/office/officeart/2005/8/layout/list1"/>
    <dgm:cxn modelId="{B47267BF-924C-48CB-BBEA-FB51D32C92E1}" type="presParOf" srcId="{ED6B0691-DD79-4CB2-B767-46F8734E0925}" destId="{2177F69E-78F1-4383-A201-91D626F934EA}" srcOrd="1" destOrd="0" presId="urn:microsoft.com/office/officeart/2005/8/layout/list1"/>
    <dgm:cxn modelId="{CAAE9FE2-C5AD-4CB7-8F6C-39845CBA059A}" type="presParOf" srcId="{47B41B7E-EFB1-48A0-A78C-42AEAF2E1216}" destId="{A7B00041-451E-42C0-8D62-6A147C10BF95}" srcOrd="5" destOrd="0" presId="urn:microsoft.com/office/officeart/2005/8/layout/list1"/>
    <dgm:cxn modelId="{E0B88ECA-18AD-482E-8081-A1F47A3F5883}" type="presParOf" srcId="{47B41B7E-EFB1-48A0-A78C-42AEAF2E1216}" destId="{237CCA65-43FC-4A08-AACB-3BFD102BE16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EB16E9-6D30-4FDF-ADB3-6B37C11F8FF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1826BBE-C848-42E6-9C2B-B9C76E9FB48F}">
      <dgm:prSet/>
      <dgm:spPr/>
      <dgm:t>
        <a:bodyPr/>
        <a:lstStyle/>
        <a:p>
          <a:pPr>
            <a:lnSpc>
              <a:spcPct val="100000"/>
            </a:lnSpc>
          </a:pPr>
          <a:r>
            <a:rPr lang="en-US" b="1" dirty="0"/>
            <a:t>ONBOARDING </a:t>
          </a:r>
          <a:r>
            <a:rPr lang="en-US" dirty="0"/>
            <a:t>AND ORIENTATION</a:t>
          </a:r>
        </a:p>
      </dgm:t>
    </dgm:pt>
    <dgm:pt modelId="{E5D5911F-6F9C-4441-9F49-A8C4D08E3312}" type="parTrans" cxnId="{F6DA9A79-E12A-4F73-BCAF-B48BE3B0E537}">
      <dgm:prSet/>
      <dgm:spPr/>
      <dgm:t>
        <a:bodyPr/>
        <a:lstStyle/>
        <a:p>
          <a:endParaRPr lang="en-US"/>
        </a:p>
      </dgm:t>
    </dgm:pt>
    <dgm:pt modelId="{A425C5D2-F8C7-43C9-B6C7-FCAA60278702}" type="sibTrans" cxnId="{F6DA9A79-E12A-4F73-BCAF-B48BE3B0E537}">
      <dgm:prSet/>
      <dgm:spPr/>
      <dgm:t>
        <a:bodyPr/>
        <a:lstStyle/>
        <a:p>
          <a:pPr>
            <a:lnSpc>
              <a:spcPct val="100000"/>
            </a:lnSpc>
          </a:pPr>
          <a:endParaRPr lang="en-US"/>
        </a:p>
      </dgm:t>
    </dgm:pt>
    <dgm:pt modelId="{8A5B1BAB-CAB1-4605-9708-EC014587DFBF}">
      <dgm:prSet/>
      <dgm:spPr/>
      <dgm:t>
        <a:bodyPr/>
        <a:lstStyle/>
        <a:p>
          <a:pPr>
            <a:lnSpc>
              <a:spcPct val="100000"/>
            </a:lnSpc>
          </a:pPr>
          <a:r>
            <a:rPr lang="en-US"/>
            <a:t>HANDBOOK - POLICIES</a:t>
          </a:r>
        </a:p>
      </dgm:t>
    </dgm:pt>
    <dgm:pt modelId="{16FBE32D-A4FC-48DF-BCAC-B9BBBC885317}" type="parTrans" cxnId="{C7942769-F1F6-4859-8EBC-496BC4E4C24F}">
      <dgm:prSet/>
      <dgm:spPr/>
      <dgm:t>
        <a:bodyPr/>
        <a:lstStyle/>
        <a:p>
          <a:endParaRPr lang="en-US"/>
        </a:p>
      </dgm:t>
    </dgm:pt>
    <dgm:pt modelId="{54552026-BC8D-40BB-BA27-59DE5C6DC9AC}" type="sibTrans" cxnId="{C7942769-F1F6-4859-8EBC-496BC4E4C24F}">
      <dgm:prSet/>
      <dgm:spPr/>
      <dgm:t>
        <a:bodyPr/>
        <a:lstStyle/>
        <a:p>
          <a:pPr>
            <a:lnSpc>
              <a:spcPct val="100000"/>
            </a:lnSpc>
          </a:pPr>
          <a:endParaRPr lang="en-US"/>
        </a:p>
      </dgm:t>
    </dgm:pt>
    <dgm:pt modelId="{23E78E92-4657-4420-B0D4-39C5ED452C88}">
      <dgm:prSet/>
      <dgm:spPr/>
      <dgm:t>
        <a:bodyPr/>
        <a:lstStyle/>
        <a:p>
          <a:pPr>
            <a:lnSpc>
              <a:spcPct val="100000"/>
            </a:lnSpc>
          </a:pPr>
          <a:r>
            <a:rPr lang="en-US"/>
            <a:t>FILE STRUCTURE, RETENTION, DESTRUCTION &amp; SECURITY</a:t>
          </a:r>
        </a:p>
      </dgm:t>
    </dgm:pt>
    <dgm:pt modelId="{6983226A-5B94-4E69-A88E-D210B586762E}" type="parTrans" cxnId="{61D3A9F1-7C0B-476A-9911-3B71EC853A78}">
      <dgm:prSet/>
      <dgm:spPr/>
      <dgm:t>
        <a:bodyPr/>
        <a:lstStyle/>
        <a:p>
          <a:endParaRPr lang="en-US"/>
        </a:p>
      </dgm:t>
    </dgm:pt>
    <dgm:pt modelId="{97028370-7047-4818-A272-8C87AE639A7C}" type="sibTrans" cxnId="{61D3A9F1-7C0B-476A-9911-3B71EC853A78}">
      <dgm:prSet/>
      <dgm:spPr/>
      <dgm:t>
        <a:bodyPr/>
        <a:lstStyle/>
        <a:p>
          <a:pPr>
            <a:lnSpc>
              <a:spcPct val="100000"/>
            </a:lnSpc>
          </a:pPr>
          <a:endParaRPr lang="en-US"/>
        </a:p>
      </dgm:t>
    </dgm:pt>
    <dgm:pt modelId="{E9063C98-0BBD-49E4-AEE6-E873AE160EEA}">
      <dgm:prSet/>
      <dgm:spPr/>
      <dgm:t>
        <a:bodyPr/>
        <a:lstStyle/>
        <a:p>
          <a:pPr>
            <a:lnSpc>
              <a:spcPct val="100000"/>
            </a:lnSpc>
          </a:pPr>
          <a:r>
            <a:rPr lang="en-US" dirty="0"/>
            <a:t>I-9s</a:t>
          </a:r>
        </a:p>
      </dgm:t>
    </dgm:pt>
    <dgm:pt modelId="{E4AE753C-DB06-45B7-A0DD-48B7C0E7E6D8}" type="parTrans" cxnId="{5D9BB42C-05DF-453E-B8D7-B9566930B677}">
      <dgm:prSet/>
      <dgm:spPr/>
      <dgm:t>
        <a:bodyPr/>
        <a:lstStyle/>
        <a:p>
          <a:endParaRPr lang="en-US"/>
        </a:p>
      </dgm:t>
    </dgm:pt>
    <dgm:pt modelId="{9055ACFF-63D3-470F-95EA-B1EC44282C36}" type="sibTrans" cxnId="{5D9BB42C-05DF-453E-B8D7-B9566930B677}">
      <dgm:prSet/>
      <dgm:spPr/>
      <dgm:t>
        <a:bodyPr/>
        <a:lstStyle/>
        <a:p>
          <a:pPr>
            <a:lnSpc>
              <a:spcPct val="100000"/>
            </a:lnSpc>
          </a:pPr>
          <a:endParaRPr lang="en-US"/>
        </a:p>
      </dgm:t>
    </dgm:pt>
    <dgm:pt modelId="{A552946F-FEE7-4EF2-A0D4-322C32C95AC9}">
      <dgm:prSet/>
      <dgm:spPr/>
      <dgm:t>
        <a:bodyPr/>
        <a:lstStyle/>
        <a:p>
          <a:pPr>
            <a:lnSpc>
              <a:spcPct val="100000"/>
            </a:lnSpc>
          </a:pPr>
          <a:r>
            <a:rPr lang="en-US"/>
            <a:t>POSITIONS – JOBS, DESCRIPTIONS, EEO CLASSIFICATIONS (FLSA)</a:t>
          </a:r>
        </a:p>
      </dgm:t>
    </dgm:pt>
    <dgm:pt modelId="{D8BF7457-1422-46E8-AC6E-840263A31A46}" type="parTrans" cxnId="{704F8EF4-5DB1-4812-8103-57B3F40764C8}">
      <dgm:prSet/>
      <dgm:spPr/>
      <dgm:t>
        <a:bodyPr/>
        <a:lstStyle/>
        <a:p>
          <a:endParaRPr lang="en-US"/>
        </a:p>
      </dgm:t>
    </dgm:pt>
    <dgm:pt modelId="{0034A8C7-1CFE-45E8-804F-A97F445A8F1C}" type="sibTrans" cxnId="{704F8EF4-5DB1-4812-8103-57B3F40764C8}">
      <dgm:prSet/>
      <dgm:spPr/>
      <dgm:t>
        <a:bodyPr/>
        <a:lstStyle/>
        <a:p>
          <a:pPr>
            <a:lnSpc>
              <a:spcPct val="100000"/>
            </a:lnSpc>
          </a:pPr>
          <a:endParaRPr lang="en-US"/>
        </a:p>
      </dgm:t>
    </dgm:pt>
    <dgm:pt modelId="{D0AD92EE-25C9-4E09-B312-BB30A88276B8}">
      <dgm:prSet/>
      <dgm:spPr/>
      <dgm:t>
        <a:bodyPr/>
        <a:lstStyle/>
        <a:p>
          <a:pPr>
            <a:lnSpc>
              <a:spcPct val="100000"/>
            </a:lnSpc>
          </a:pPr>
          <a:r>
            <a:rPr lang="en-US"/>
            <a:t>COMPENSATION – PAY SCALE AND RANGES</a:t>
          </a:r>
        </a:p>
      </dgm:t>
    </dgm:pt>
    <dgm:pt modelId="{0504A0E6-81FD-4233-AA1A-DB693B1B837D}" type="parTrans" cxnId="{7E543249-0307-4D9A-BD79-55EFA35BA249}">
      <dgm:prSet/>
      <dgm:spPr/>
      <dgm:t>
        <a:bodyPr/>
        <a:lstStyle/>
        <a:p>
          <a:endParaRPr lang="en-US"/>
        </a:p>
      </dgm:t>
    </dgm:pt>
    <dgm:pt modelId="{31568DF3-3770-4880-824E-E5F9086BEBAE}" type="sibTrans" cxnId="{7E543249-0307-4D9A-BD79-55EFA35BA249}">
      <dgm:prSet/>
      <dgm:spPr/>
      <dgm:t>
        <a:bodyPr/>
        <a:lstStyle/>
        <a:p>
          <a:pPr>
            <a:lnSpc>
              <a:spcPct val="100000"/>
            </a:lnSpc>
          </a:pPr>
          <a:endParaRPr lang="en-US"/>
        </a:p>
      </dgm:t>
    </dgm:pt>
    <dgm:pt modelId="{F597DFD2-1BF1-4DBE-A0A6-ADCEA23B3B10}" type="pres">
      <dgm:prSet presAssocID="{CAEB16E9-6D30-4FDF-ADB3-6B37C11F8FFB}" presName="root" presStyleCnt="0">
        <dgm:presLayoutVars>
          <dgm:dir/>
          <dgm:resizeHandles val="exact"/>
        </dgm:presLayoutVars>
      </dgm:prSet>
      <dgm:spPr/>
    </dgm:pt>
    <dgm:pt modelId="{1B384458-28BE-42E7-8178-4B208AE93255}" type="pres">
      <dgm:prSet presAssocID="{CAEB16E9-6D30-4FDF-ADB3-6B37C11F8FFB}" presName="container" presStyleCnt="0">
        <dgm:presLayoutVars>
          <dgm:dir/>
          <dgm:resizeHandles val="exact"/>
        </dgm:presLayoutVars>
      </dgm:prSet>
      <dgm:spPr/>
    </dgm:pt>
    <dgm:pt modelId="{56AA4A72-1A92-41BE-8DD5-6419D1DE7081}" type="pres">
      <dgm:prSet presAssocID="{51826BBE-C848-42E6-9C2B-B9C76E9FB48F}" presName="compNode" presStyleCnt="0"/>
      <dgm:spPr/>
    </dgm:pt>
    <dgm:pt modelId="{F563EF19-8A73-48BE-8664-9090319BE70E}" type="pres">
      <dgm:prSet presAssocID="{51826BBE-C848-42E6-9C2B-B9C76E9FB48F}" presName="iconBgRect" presStyleLbl="bgShp" presStyleIdx="0" presStyleCnt="6"/>
      <dgm:spPr/>
    </dgm:pt>
    <dgm:pt modelId="{C0E8C130-29C2-45AC-93EF-BC7CB6C29346}" type="pres">
      <dgm:prSet presAssocID="{51826BBE-C848-42E6-9C2B-B9C76E9FB48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6796C24D-F28C-4B37-BC31-84A51595CB46}" type="pres">
      <dgm:prSet presAssocID="{51826BBE-C848-42E6-9C2B-B9C76E9FB48F}" presName="spaceRect" presStyleCnt="0"/>
      <dgm:spPr/>
    </dgm:pt>
    <dgm:pt modelId="{401C66C8-4888-484E-B72C-8E08F6248E1A}" type="pres">
      <dgm:prSet presAssocID="{51826BBE-C848-42E6-9C2B-B9C76E9FB48F}" presName="textRect" presStyleLbl="revTx" presStyleIdx="0" presStyleCnt="6">
        <dgm:presLayoutVars>
          <dgm:chMax val="1"/>
          <dgm:chPref val="1"/>
        </dgm:presLayoutVars>
      </dgm:prSet>
      <dgm:spPr/>
    </dgm:pt>
    <dgm:pt modelId="{D8594E01-CF3C-4498-B2F5-06FFEE6EFF9C}" type="pres">
      <dgm:prSet presAssocID="{A425C5D2-F8C7-43C9-B6C7-FCAA60278702}" presName="sibTrans" presStyleLbl="sibTrans2D1" presStyleIdx="0" presStyleCnt="0"/>
      <dgm:spPr/>
    </dgm:pt>
    <dgm:pt modelId="{85E43639-D6F2-4B45-8FD8-D7D3ECE8EA87}" type="pres">
      <dgm:prSet presAssocID="{8A5B1BAB-CAB1-4605-9708-EC014587DFBF}" presName="compNode" presStyleCnt="0"/>
      <dgm:spPr/>
    </dgm:pt>
    <dgm:pt modelId="{881EFAB6-AC84-4086-9546-1399FC49E6D0}" type="pres">
      <dgm:prSet presAssocID="{8A5B1BAB-CAB1-4605-9708-EC014587DFBF}" presName="iconBgRect" presStyleLbl="bgShp" presStyleIdx="1" presStyleCnt="6"/>
      <dgm:spPr/>
    </dgm:pt>
    <dgm:pt modelId="{3D5CDE08-C86D-41FC-9B5A-126982B5999A}" type="pres">
      <dgm:prSet presAssocID="{8A5B1BAB-CAB1-4605-9708-EC014587DFB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osed Book"/>
        </a:ext>
      </dgm:extLst>
    </dgm:pt>
    <dgm:pt modelId="{58E7693B-8707-4229-877F-C5CBBB5A2C32}" type="pres">
      <dgm:prSet presAssocID="{8A5B1BAB-CAB1-4605-9708-EC014587DFBF}" presName="spaceRect" presStyleCnt="0"/>
      <dgm:spPr/>
    </dgm:pt>
    <dgm:pt modelId="{7745FFE4-FA2C-46A1-8906-C335A5C6C5A4}" type="pres">
      <dgm:prSet presAssocID="{8A5B1BAB-CAB1-4605-9708-EC014587DFBF}" presName="textRect" presStyleLbl="revTx" presStyleIdx="1" presStyleCnt="6">
        <dgm:presLayoutVars>
          <dgm:chMax val="1"/>
          <dgm:chPref val="1"/>
        </dgm:presLayoutVars>
      </dgm:prSet>
      <dgm:spPr/>
    </dgm:pt>
    <dgm:pt modelId="{1D72B01A-A265-489D-9C7F-03399E1F0C87}" type="pres">
      <dgm:prSet presAssocID="{54552026-BC8D-40BB-BA27-59DE5C6DC9AC}" presName="sibTrans" presStyleLbl="sibTrans2D1" presStyleIdx="0" presStyleCnt="0"/>
      <dgm:spPr/>
    </dgm:pt>
    <dgm:pt modelId="{C177F856-1F70-4C87-970D-FAC9CEED754C}" type="pres">
      <dgm:prSet presAssocID="{23E78E92-4657-4420-B0D4-39C5ED452C88}" presName="compNode" presStyleCnt="0"/>
      <dgm:spPr/>
    </dgm:pt>
    <dgm:pt modelId="{29F87D0F-3F49-44CD-A75F-476841C6F852}" type="pres">
      <dgm:prSet presAssocID="{23E78E92-4657-4420-B0D4-39C5ED452C88}" presName="iconBgRect" presStyleLbl="bgShp" presStyleIdx="2" presStyleCnt="6"/>
      <dgm:spPr/>
    </dgm:pt>
    <dgm:pt modelId="{53A5A33C-5191-4E30-9B9E-D64C373C7089}" type="pres">
      <dgm:prSet presAssocID="{23E78E92-4657-4420-B0D4-39C5ED452C8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Folder"/>
        </a:ext>
      </dgm:extLst>
    </dgm:pt>
    <dgm:pt modelId="{ABBA393E-4A23-410F-8F83-1C0BEB49B3D0}" type="pres">
      <dgm:prSet presAssocID="{23E78E92-4657-4420-B0D4-39C5ED452C88}" presName="spaceRect" presStyleCnt="0"/>
      <dgm:spPr/>
    </dgm:pt>
    <dgm:pt modelId="{2EFB36EF-9C1E-4AF5-9896-E7D8BF96D30D}" type="pres">
      <dgm:prSet presAssocID="{23E78E92-4657-4420-B0D4-39C5ED452C88}" presName="textRect" presStyleLbl="revTx" presStyleIdx="2" presStyleCnt="6">
        <dgm:presLayoutVars>
          <dgm:chMax val="1"/>
          <dgm:chPref val="1"/>
        </dgm:presLayoutVars>
      </dgm:prSet>
      <dgm:spPr/>
    </dgm:pt>
    <dgm:pt modelId="{C46DF712-95CE-4F2E-A8BF-6A06B9D9B7D5}" type="pres">
      <dgm:prSet presAssocID="{97028370-7047-4818-A272-8C87AE639A7C}" presName="sibTrans" presStyleLbl="sibTrans2D1" presStyleIdx="0" presStyleCnt="0"/>
      <dgm:spPr/>
    </dgm:pt>
    <dgm:pt modelId="{9F36EB95-6D02-4E15-A452-57B0B0787213}" type="pres">
      <dgm:prSet presAssocID="{E9063C98-0BBD-49E4-AEE6-E873AE160EEA}" presName="compNode" presStyleCnt="0"/>
      <dgm:spPr/>
    </dgm:pt>
    <dgm:pt modelId="{148363F1-E5F4-47F5-9A50-BD7D265158E8}" type="pres">
      <dgm:prSet presAssocID="{E9063C98-0BBD-49E4-AEE6-E873AE160EEA}" presName="iconBgRect" presStyleLbl="bgShp" presStyleIdx="3" presStyleCnt="6"/>
      <dgm:spPr/>
    </dgm:pt>
    <dgm:pt modelId="{E8950EEA-7937-4B1C-9C82-AC5E01B211F2}" type="pres">
      <dgm:prSet presAssocID="{E9063C98-0BBD-49E4-AEE6-E873AE160EEA}"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rt"/>
        </a:ext>
      </dgm:extLst>
    </dgm:pt>
    <dgm:pt modelId="{587AF63C-5B1D-4DC4-9DF8-28ECDAA30D67}" type="pres">
      <dgm:prSet presAssocID="{E9063C98-0BBD-49E4-AEE6-E873AE160EEA}" presName="spaceRect" presStyleCnt="0"/>
      <dgm:spPr/>
    </dgm:pt>
    <dgm:pt modelId="{3BA1C856-34EC-469F-BEB9-E3AC55417408}" type="pres">
      <dgm:prSet presAssocID="{E9063C98-0BBD-49E4-AEE6-E873AE160EEA}" presName="textRect" presStyleLbl="revTx" presStyleIdx="3" presStyleCnt="6">
        <dgm:presLayoutVars>
          <dgm:chMax val="1"/>
          <dgm:chPref val="1"/>
        </dgm:presLayoutVars>
      </dgm:prSet>
      <dgm:spPr/>
    </dgm:pt>
    <dgm:pt modelId="{C134395E-E758-4CCD-A740-FA2C73BBA562}" type="pres">
      <dgm:prSet presAssocID="{9055ACFF-63D3-470F-95EA-B1EC44282C36}" presName="sibTrans" presStyleLbl="sibTrans2D1" presStyleIdx="0" presStyleCnt="0"/>
      <dgm:spPr/>
    </dgm:pt>
    <dgm:pt modelId="{596D1CCD-3AC5-4971-B82D-62FE032EBF6B}" type="pres">
      <dgm:prSet presAssocID="{A552946F-FEE7-4EF2-A0D4-322C32C95AC9}" presName="compNode" presStyleCnt="0"/>
      <dgm:spPr/>
    </dgm:pt>
    <dgm:pt modelId="{0C21CFE7-03EB-4B33-8C70-D1A1969C48A9}" type="pres">
      <dgm:prSet presAssocID="{A552946F-FEE7-4EF2-A0D4-322C32C95AC9}" presName="iconBgRect" presStyleLbl="bgShp" presStyleIdx="4" presStyleCnt="6"/>
      <dgm:spPr/>
    </dgm:pt>
    <dgm:pt modelId="{57B6B134-A97D-49D9-B814-323BF445CC93}" type="pres">
      <dgm:prSet presAssocID="{A552946F-FEE7-4EF2-A0D4-322C32C95AC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Office Worker"/>
        </a:ext>
      </dgm:extLst>
    </dgm:pt>
    <dgm:pt modelId="{F28306F9-F442-4219-B47E-F72E834565D9}" type="pres">
      <dgm:prSet presAssocID="{A552946F-FEE7-4EF2-A0D4-322C32C95AC9}" presName="spaceRect" presStyleCnt="0"/>
      <dgm:spPr/>
    </dgm:pt>
    <dgm:pt modelId="{AEA32942-8887-4F66-9F96-9489E8B2C16F}" type="pres">
      <dgm:prSet presAssocID="{A552946F-FEE7-4EF2-A0D4-322C32C95AC9}" presName="textRect" presStyleLbl="revTx" presStyleIdx="4" presStyleCnt="6">
        <dgm:presLayoutVars>
          <dgm:chMax val="1"/>
          <dgm:chPref val="1"/>
        </dgm:presLayoutVars>
      </dgm:prSet>
      <dgm:spPr/>
    </dgm:pt>
    <dgm:pt modelId="{80BBD44A-B5AF-4F68-BCCB-D00A4C176D11}" type="pres">
      <dgm:prSet presAssocID="{0034A8C7-1CFE-45E8-804F-A97F445A8F1C}" presName="sibTrans" presStyleLbl="sibTrans2D1" presStyleIdx="0" presStyleCnt="0"/>
      <dgm:spPr/>
    </dgm:pt>
    <dgm:pt modelId="{E6A9B05A-18AD-401F-87E7-33A976D37179}" type="pres">
      <dgm:prSet presAssocID="{D0AD92EE-25C9-4E09-B312-BB30A88276B8}" presName="compNode" presStyleCnt="0"/>
      <dgm:spPr/>
    </dgm:pt>
    <dgm:pt modelId="{6419F6BB-3396-419B-90D7-4B91EFF655E9}" type="pres">
      <dgm:prSet presAssocID="{D0AD92EE-25C9-4E09-B312-BB30A88276B8}" presName="iconBgRect" presStyleLbl="bgShp" presStyleIdx="5" presStyleCnt="6"/>
      <dgm:spPr/>
    </dgm:pt>
    <dgm:pt modelId="{B4480A59-DEB8-4910-A765-122A816C2E99}" type="pres">
      <dgm:prSet presAssocID="{D0AD92EE-25C9-4E09-B312-BB30A88276B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oney"/>
        </a:ext>
      </dgm:extLst>
    </dgm:pt>
    <dgm:pt modelId="{EA53AB94-E1B6-4602-81C5-4708993B0B34}" type="pres">
      <dgm:prSet presAssocID="{D0AD92EE-25C9-4E09-B312-BB30A88276B8}" presName="spaceRect" presStyleCnt="0"/>
      <dgm:spPr/>
    </dgm:pt>
    <dgm:pt modelId="{B1957916-5233-43F3-AC74-8DE6466AE30B}" type="pres">
      <dgm:prSet presAssocID="{D0AD92EE-25C9-4E09-B312-BB30A88276B8}" presName="textRect" presStyleLbl="revTx" presStyleIdx="5" presStyleCnt="6">
        <dgm:presLayoutVars>
          <dgm:chMax val="1"/>
          <dgm:chPref val="1"/>
        </dgm:presLayoutVars>
      </dgm:prSet>
      <dgm:spPr/>
    </dgm:pt>
  </dgm:ptLst>
  <dgm:cxnLst>
    <dgm:cxn modelId="{5D9BB42C-05DF-453E-B8D7-B9566930B677}" srcId="{CAEB16E9-6D30-4FDF-ADB3-6B37C11F8FFB}" destId="{E9063C98-0BBD-49E4-AEE6-E873AE160EEA}" srcOrd="3" destOrd="0" parTransId="{E4AE753C-DB06-45B7-A0DD-48B7C0E7E6D8}" sibTransId="{9055ACFF-63D3-470F-95EA-B1EC44282C36}"/>
    <dgm:cxn modelId="{C7942769-F1F6-4859-8EBC-496BC4E4C24F}" srcId="{CAEB16E9-6D30-4FDF-ADB3-6B37C11F8FFB}" destId="{8A5B1BAB-CAB1-4605-9708-EC014587DFBF}" srcOrd="1" destOrd="0" parTransId="{16FBE32D-A4FC-48DF-BCAC-B9BBBC885317}" sibTransId="{54552026-BC8D-40BB-BA27-59DE5C6DC9AC}"/>
    <dgm:cxn modelId="{7E543249-0307-4D9A-BD79-55EFA35BA249}" srcId="{CAEB16E9-6D30-4FDF-ADB3-6B37C11F8FFB}" destId="{D0AD92EE-25C9-4E09-B312-BB30A88276B8}" srcOrd="5" destOrd="0" parTransId="{0504A0E6-81FD-4233-AA1A-DB693B1B837D}" sibTransId="{31568DF3-3770-4880-824E-E5F9086BEBAE}"/>
    <dgm:cxn modelId="{65231A6E-59AF-4BFB-8BDE-9524BA6B11EC}" type="presOf" srcId="{D0AD92EE-25C9-4E09-B312-BB30A88276B8}" destId="{B1957916-5233-43F3-AC74-8DE6466AE30B}" srcOrd="0" destOrd="0" presId="urn:microsoft.com/office/officeart/2018/2/layout/IconCircleList"/>
    <dgm:cxn modelId="{F6DA9A79-E12A-4F73-BCAF-B48BE3B0E537}" srcId="{CAEB16E9-6D30-4FDF-ADB3-6B37C11F8FFB}" destId="{51826BBE-C848-42E6-9C2B-B9C76E9FB48F}" srcOrd="0" destOrd="0" parTransId="{E5D5911F-6F9C-4441-9F49-A8C4D08E3312}" sibTransId="{A425C5D2-F8C7-43C9-B6C7-FCAA60278702}"/>
    <dgm:cxn modelId="{14A6DC93-2A19-4208-A5DD-73F3E2FA2940}" type="presOf" srcId="{54552026-BC8D-40BB-BA27-59DE5C6DC9AC}" destId="{1D72B01A-A265-489D-9C7F-03399E1F0C87}" srcOrd="0" destOrd="0" presId="urn:microsoft.com/office/officeart/2018/2/layout/IconCircleList"/>
    <dgm:cxn modelId="{A2B7D099-4C9F-4151-BDFE-35B6E4356107}" type="presOf" srcId="{8A5B1BAB-CAB1-4605-9708-EC014587DFBF}" destId="{7745FFE4-FA2C-46A1-8906-C335A5C6C5A4}" srcOrd="0" destOrd="0" presId="urn:microsoft.com/office/officeart/2018/2/layout/IconCircleList"/>
    <dgm:cxn modelId="{1B7261A7-B174-458B-8F99-B915D1D37652}" type="presOf" srcId="{0034A8C7-1CFE-45E8-804F-A97F445A8F1C}" destId="{80BBD44A-B5AF-4F68-BCCB-D00A4C176D11}" srcOrd="0" destOrd="0" presId="urn:microsoft.com/office/officeart/2018/2/layout/IconCircleList"/>
    <dgm:cxn modelId="{B87D1CB8-1577-4B3D-879C-14A5467F74D3}" type="presOf" srcId="{97028370-7047-4818-A272-8C87AE639A7C}" destId="{C46DF712-95CE-4F2E-A8BF-6A06B9D9B7D5}" srcOrd="0" destOrd="0" presId="urn:microsoft.com/office/officeart/2018/2/layout/IconCircleList"/>
    <dgm:cxn modelId="{0123F5BE-A541-4AC4-9767-877CE194B826}" type="presOf" srcId="{23E78E92-4657-4420-B0D4-39C5ED452C88}" destId="{2EFB36EF-9C1E-4AF5-9896-E7D8BF96D30D}" srcOrd="0" destOrd="0" presId="urn:microsoft.com/office/officeart/2018/2/layout/IconCircleList"/>
    <dgm:cxn modelId="{229366BF-876E-40B8-90AF-D5D902E409EE}" type="presOf" srcId="{51826BBE-C848-42E6-9C2B-B9C76E9FB48F}" destId="{401C66C8-4888-484E-B72C-8E08F6248E1A}" srcOrd="0" destOrd="0" presId="urn:microsoft.com/office/officeart/2018/2/layout/IconCircleList"/>
    <dgm:cxn modelId="{8583A0CE-9698-4227-B2C5-0BB0DEE468E4}" type="presOf" srcId="{CAEB16E9-6D30-4FDF-ADB3-6B37C11F8FFB}" destId="{F597DFD2-1BF1-4DBE-A0A6-ADCEA23B3B10}" srcOrd="0" destOrd="0" presId="urn:microsoft.com/office/officeart/2018/2/layout/IconCircleList"/>
    <dgm:cxn modelId="{655003D5-A601-4B28-99B8-0683DE839EB1}" type="presOf" srcId="{A552946F-FEE7-4EF2-A0D4-322C32C95AC9}" destId="{AEA32942-8887-4F66-9F96-9489E8B2C16F}" srcOrd="0" destOrd="0" presId="urn:microsoft.com/office/officeart/2018/2/layout/IconCircleList"/>
    <dgm:cxn modelId="{09EFADD5-F556-47A7-9DD0-877F8B5AE807}" type="presOf" srcId="{9055ACFF-63D3-470F-95EA-B1EC44282C36}" destId="{C134395E-E758-4CCD-A740-FA2C73BBA562}" srcOrd="0" destOrd="0" presId="urn:microsoft.com/office/officeart/2018/2/layout/IconCircleList"/>
    <dgm:cxn modelId="{A5C125DA-7A95-400D-BB59-78F962B0637C}" type="presOf" srcId="{E9063C98-0BBD-49E4-AEE6-E873AE160EEA}" destId="{3BA1C856-34EC-469F-BEB9-E3AC55417408}" srcOrd="0" destOrd="0" presId="urn:microsoft.com/office/officeart/2018/2/layout/IconCircleList"/>
    <dgm:cxn modelId="{61D3A9F1-7C0B-476A-9911-3B71EC853A78}" srcId="{CAEB16E9-6D30-4FDF-ADB3-6B37C11F8FFB}" destId="{23E78E92-4657-4420-B0D4-39C5ED452C88}" srcOrd="2" destOrd="0" parTransId="{6983226A-5B94-4E69-A88E-D210B586762E}" sibTransId="{97028370-7047-4818-A272-8C87AE639A7C}"/>
    <dgm:cxn modelId="{704F8EF4-5DB1-4812-8103-57B3F40764C8}" srcId="{CAEB16E9-6D30-4FDF-ADB3-6B37C11F8FFB}" destId="{A552946F-FEE7-4EF2-A0D4-322C32C95AC9}" srcOrd="4" destOrd="0" parTransId="{D8BF7457-1422-46E8-AC6E-840263A31A46}" sibTransId="{0034A8C7-1CFE-45E8-804F-A97F445A8F1C}"/>
    <dgm:cxn modelId="{F7B4F1FF-127E-4FA6-9222-C0A2A8F0032A}" type="presOf" srcId="{A425C5D2-F8C7-43C9-B6C7-FCAA60278702}" destId="{D8594E01-CF3C-4498-B2F5-06FFEE6EFF9C}" srcOrd="0" destOrd="0" presId="urn:microsoft.com/office/officeart/2018/2/layout/IconCircleList"/>
    <dgm:cxn modelId="{07EA8E1C-8B4D-463A-AFA0-139934D8D9BA}" type="presParOf" srcId="{F597DFD2-1BF1-4DBE-A0A6-ADCEA23B3B10}" destId="{1B384458-28BE-42E7-8178-4B208AE93255}" srcOrd="0" destOrd="0" presId="urn:microsoft.com/office/officeart/2018/2/layout/IconCircleList"/>
    <dgm:cxn modelId="{A3E66020-B48C-4762-8DB1-2A0D3D576EC6}" type="presParOf" srcId="{1B384458-28BE-42E7-8178-4B208AE93255}" destId="{56AA4A72-1A92-41BE-8DD5-6419D1DE7081}" srcOrd="0" destOrd="0" presId="urn:microsoft.com/office/officeart/2018/2/layout/IconCircleList"/>
    <dgm:cxn modelId="{3E2BB61F-D274-42E0-B4C0-7434B8230B53}" type="presParOf" srcId="{56AA4A72-1A92-41BE-8DD5-6419D1DE7081}" destId="{F563EF19-8A73-48BE-8664-9090319BE70E}" srcOrd="0" destOrd="0" presId="urn:microsoft.com/office/officeart/2018/2/layout/IconCircleList"/>
    <dgm:cxn modelId="{A14A5EBD-37EE-49A0-ADD3-022C1A8F6970}" type="presParOf" srcId="{56AA4A72-1A92-41BE-8DD5-6419D1DE7081}" destId="{C0E8C130-29C2-45AC-93EF-BC7CB6C29346}" srcOrd="1" destOrd="0" presId="urn:microsoft.com/office/officeart/2018/2/layout/IconCircleList"/>
    <dgm:cxn modelId="{17B7ACD9-25BD-47DE-8194-E706C0BF29CD}" type="presParOf" srcId="{56AA4A72-1A92-41BE-8DD5-6419D1DE7081}" destId="{6796C24D-F28C-4B37-BC31-84A51595CB46}" srcOrd="2" destOrd="0" presId="urn:microsoft.com/office/officeart/2018/2/layout/IconCircleList"/>
    <dgm:cxn modelId="{8CA770A0-3451-43D4-A72B-19AB63CF28E7}" type="presParOf" srcId="{56AA4A72-1A92-41BE-8DD5-6419D1DE7081}" destId="{401C66C8-4888-484E-B72C-8E08F6248E1A}" srcOrd="3" destOrd="0" presId="urn:microsoft.com/office/officeart/2018/2/layout/IconCircleList"/>
    <dgm:cxn modelId="{1489889D-62E1-42B8-A316-31ADEF5472A6}" type="presParOf" srcId="{1B384458-28BE-42E7-8178-4B208AE93255}" destId="{D8594E01-CF3C-4498-B2F5-06FFEE6EFF9C}" srcOrd="1" destOrd="0" presId="urn:microsoft.com/office/officeart/2018/2/layout/IconCircleList"/>
    <dgm:cxn modelId="{3D788845-678A-4DA5-AA17-6055CBCE023D}" type="presParOf" srcId="{1B384458-28BE-42E7-8178-4B208AE93255}" destId="{85E43639-D6F2-4B45-8FD8-D7D3ECE8EA87}" srcOrd="2" destOrd="0" presId="urn:microsoft.com/office/officeart/2018/2/layout/IconCircleList"/>
    <dgm:cxn modelId="{4176E415-1C4A-4708-A2CB-FEF378642AC9}" type="presParOf" srcId="{85E43639-D6F2-4B45-8FD8-D7D3ECE8EA87}" destId="{881EFAB6-AC84-4086-9546-1399FC49E6D0}" srcOrd="0" destOrd="0" presId="urn:microsoft.com/office/officeart/2018/2/layout/IconCircleList"/>
    <dgm:cxn modelId="{01D945DE-4658-41B7-B61C-98282C80EDE7}" type="presParOf" srcId="{85E43639-D6F2-4B45-8FD8-D7D3ECE8EA87}" destId="{3D5CDE08-C86D-41FC-9B5A-126982B5999A}" srcOrd="1" destOrd="0" presId="urn:microsoft.com/office/officeart/2018/2/layout/IconCircleList"/>
    <dgm:cxn modelId="{DFEA161D-5507-4F6B-9348-544697F7B987}" type="presParOf" srcId="{85E43639-D6F2-4B45-8FD8-D7D3ECE8EA87}" destId="{58E7693B-8707-4229-877F-C5CBBB5A2C32}" srcOrd="2" destOrd="0" presId="urn:microsoft.com/office/officeart/2018/2/layout/IconCircleList"/>
    <dgm:cxn modelId="{07C92912-F4BE-4A2F-9789-EC5924956B8E}" type="presParOf" srcId="{85E43639-D6F2-4B45-8FD8-D7D3ECE8EA87}" destId="{7745FFE4-FA2C-46A1-8906-C335A5C6C5A4}" srcOrd="3" destOrd="0" presId="urn:microsoft.com/office/officeart/2018/2/layout/IconCircleList"/>
    <dgm:cxn modelId="{D949973C-5C41-4901-BE97-3A02EB789AD4}" type="presParOf" srcId="{1B384458-28BE-42E7-8178-4B208AE93255}" destId="{1D72B01A-A265-489D-9C7F-03399E1F0C87}" srcOrd="3" destOrd="0" presId="urn:microsoft.com/office/officeart/2018/2/layout/IconCircleList"/>
    <dgm:cxn modelId="{ACEB122E-110B-4DB5-A2EA-012902086B3C}" type="presParOf" srcId="{1B384458-28BE-42E7-8178-4B208AE93255}" destId="{C177F856-1F70-4C87-970D-FAC9CEED754C}" srcOrd="4" destOrd="0" presId="urn:microsoft.com/office/officeart/2018/2/layout/IconCircleList"/>
    <dgm:cxn modelId="{4DF739CB-DCE0-4CBF-B04A-86C2EA99AE8F}" type="presParOf" srcId="{C177F856-1F70-4C87-970D-FAC9CEED754C}" destId="{29F87D0F-3F49-44CD-A75F-476841C6F852}" srcOrd="0" destOrd="0" presId="urn:microsoft.com/office/officeart/2018/2/layout/IconCircleList"/>
    <dgm:cxn modelId="{BAF0A112-71F8-4AF9-AEDF-EE7280E76F25}" type="presParOf" srcId="{C177F856-1F70-4C87-970D-FAC9CEED754C}" destId="{53A5A33C-5191-4E30-9B9E-D64C373C7089}" srcOrd="1" destOrd="0" presId="urn:microsoft.com/office/officeart/2018/2/layout/IconCircleList"/>
    <dgm:cxn modelId="{E98EA8AC-FC9D-4261-A6E3-9DFE726F0363}" type="presParOf" srcId="{C177F856-1F70-4C87-970D-FAC9CEED754C}" destId="{ABBA393E-4A23-410F-8F83-1C0BEB49B3D0}" srcOrd="2" destOrd="0" presId="urn:microsoft.com/office/officeart/2018/2/layout/IconCircleList"/>
    <dgm:cxn modelId="{96946534-8DB2-445C-9E54-CD60BFE465DA}" type="presParOf" srcId="{C177F856-1F70-4C87-970D-FAC9CEED754C}" destId="{2EFB36EF-9C1E-4AF5-9896-E7D8BF96D30D}" srcOrd="3" destOrd="0" presId="urn:microsoft.com/office/officeart/2018/2/layout/IconCircleList"/>
    <dgm:cxn modelId="{03C5F8DB-E694-4013-A35F-2533FA08885F}" type="presParOf" srcId="{1B384458-28BE-42E7-8178-4B208AE93255}" destId="{C46DF712-95CE-4F2E-A8BF-6A06B9D9B7D5}" srcOrd="5" destOrd="0" presId="urn:microsoft.com/office/officeart/2018/2/layout/IconCircleList"/>
    <dgm:cxn modelId="{9147F2F0-3963-4805-BE33-5C1010E060F5}" type="presParOf" srcId="{1B384458-28BE-42E7-8178-4B208AE93255}" destId="{9F36EB95-6D02-4E15-A452-57B0B0787213}" srcOrd="6" destOrd="0" presId="urn:microsoft.com/office/officeart/2018/2/layout/IconCircleList"/>
    <dgm:cxn modelId="{3846B4D5-0A73-460C-B0F3-C3A3501E3B40}" type="presParOf" srcId="{9F36EB95-6D02-4E15-A452-57B0B0787213}" destId="{148363F1-E5F4-47F5-9A50-BD7D265158E8}" srcOrd="0" destOrd="0" presId="urn:microsoft.com/office/officeart/2018/2/layout/IconCircleList"/>
    <dgm:cxn modelId="{5F21F1AC-CBAF-4F15-8A02-7E5A7810C0D9}" type="presParOf" srcId="{9F36EB95-6D02-4E15-A452-57B0B0787213}" destId="{E8950EEA-7937-4B1C-9C82-AC5E01B211F2}" srcOrd="1" destOrd="0" presId="urn:microsoft.com/office/officeart/2018/2/layout/IconCircleList"/>
    <dgm:cxn modelId="{6526426F-2891-417C-9669-F242202BFF7E}" type="presParOf" srcId="{9F36EB95-6D02-4E15-A452-57B0B0787213}" destId="{587AF63C-5B1D-4DC4-9DF8-28ECDAA30D67}" srcOrd="2" destOrd="0" presId="urn:microsoft.com/office/officeart/2018/2/layout/IconCircleList"/>
    <dgm:cxn modelId="{2080C969-7661-43AF-BD7D-1ACF04E7C637}" type="presParOf" srcId="{9F36EB95-6D02-4E15-A452-57B0B0787213}" destId="{3BA1C856-34EC-469F-BEB9-E3AC55417408}" srcOrd="3" destOrd="0" presId="urn:microsoft.com/office/officeart/2018/2/layout/IconCircleList"/>
    <dgm:cxn modelId="{616B656D-2CBE-4FEC-853D-6D6202E045AF}" type="presParOf" srcId="{1B384458-28BE-42E7-8178-4B208AE93255}" destId="{C134395E-E758-4CCD-A740-FA2C73BBA562}" srcOrd="7" destOrd="0" presId="urn:microsoft.com/office/officeart/2018/2/layout/IconCircleList"/>
    <dgm:cxn modelId="{54A75A43-763C-4F6B-ACA5-0DFB4379A81A}" type="presParOf" srcId="{1B384458-28BE-42E7-8178-4B208AE93255}" destId="{596D1CCD-3AC5-4971-B82D-62FE032EBF6B}" srcOrd="8" destOrd="0" presId="urn:microsoft.com/office/officeart/2018/2/layout/IconCircleList"/>
    <dgm:cxn modelId="{A6275FEB-3113-4842-BB2B-91A43EC1AFE0}" type="presParOf" srcId="{596D1CCD-3AC5-4971-B82D-62FE032EBF6B}" destId="{0C21CFE7-03EB-4B33-8C70-D1A1969C48A9}" srcOrd="0" destOrd="0" presId="urn:microsoft.com/office/officeart/2018/2/layout/IconCircleList"/>
    <dgm:cxn modelId="{92E621C9-7D20-415F-AC16-D444641FE29A}" type="presParOf" srcId="{596D1CCD-3AC5-4971-B82D-62FE032EBF6B}" destId="{57B6B134-A97D-49D9-B814-323BF445CC93}" srcOrd="1" destOrd="0" presId="urn:microsoft.com/office/officeart/2018/2/layout/IconCircleList"/>
    <dgm:cxn modelId="{9036D609-ACE7-410B-8206-1DEBC9BF8A5B}" type="presParOf" srcId="{596D1CCD-3AC5-4971-B82D-62FE032EBF6B}" destId="{F28306F9-F442-4219-B47E-F72E834565D9}" srcOrd="2" destOrd="0" presId="urn:microsoft.com/office/officeart/2018/2/layout/IconCircleList"/>
    <dgm:cxn modelId="{C3607C21-35E1-4941-9A8E-9912B5401596}" type="presParOf" srcId="{596D1CCD-3AC5-4971-B82D-62FE032EBF6B}" destId="{AEA32942-8887-4F66-9F96-9489E8B2C16F}" srcOrd="3" destOrd="0" presId="urn:microsoft.com/office/officeart/2018/2/layout/IconCircleList"/>
    <dgm:cxn modelId="{C03280C0-75FF-4406-9B60-98DE80DD128C}" type="presParOf" srcId="{1B384458-28BE-42E7-8178-4B208AE93255}" destId="{80BBD44A-B5AF-4F68-BCCB-D00A4C176D11}" srcOrd="9" destOrd="0" presId="urn:microsoft.com/office/officeart/2018/2/layout/IconCircleList"/>
    <dgm:cxn modelId="{C980540B-BE0D-4549-AE5D-55A5263F3C9E}" type="presParOf" srcId="{1B384458-28BE-42E7-8178-4B208AE93255}" destId="{E6A9B05A-18AD-401F-87E7-33A976D37179}" srcOrd="10" destOrd="0" presId="urn:microsoft.com/office/officeart/2018/2/layout/IconCircleList"/>
    <dgm:cxn modelId="{EA6003AB-36C5-48AC-AF99-45463A10AA5B}" type="presParOf" srcId="{E6A9B05A-18AD-401F-87E7-33A976D37179}" destId="{6419F6BB-3396-419B-90D7-4B91EFF655E9}" srcOrd="0" destOrd="0" presId="urn:microsoft.com/office/officeart/2018/2/layout/IconCircleList"/>
    <dgm:cxn modelId="{71D23BB0-0238-4146-8DC7-D1101989F9E9}" type="presParOf" srcId="{E6A9B05A-18AD-401F-87E7-33A976D37179}" destId="{B4480A59-DEB8-4910-A765-122A816C2E99}" srcOrd="1" destOrd="0" presId="urn:microsoft.com/office/officeart/2018/2/layout/IconCircleList"/>
    <dgm:cxn modelId="{AC87AB88-1532-4C35-9DB3-8DE90C1CB12B}" type="presParOf" srcId="{E6A9B05A-18AD-401F-87E7-33A976D37179}" destId="{EA53AB94-E1B6-4602-81C5-4708993B0B34}" srcOrd="2" destOrd="0" presId="urn:microsoft.com/office/officeart/2018/2/layout/IconCircleList"/>
    <dgm:cxn modelId="{25BBEFC1-C736-4E51-B4B7-92526C8D6B43}" type="presParOf" srcId="{E6A9B05A-18AD-401F-87E7-33A976D37179}" destId="{B1957916-5233-43F3-AC74-8DE6466AE30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62A92E-4534-4A22-BD44-A051E73E5DDF}"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ABBB921A-867F-4B4E-98E9-E77DC8A4B980}">
      <dgm:prSet/>
      <dgm:spPr/>
      <dgm:t>
        <a:bodyPr/>
        <a:lstStyle/>
        <a:p>
          <a:r>
            <a:rPr lang="en-US"/>
            <a:t>Strong onboarding processes increase improve productivity by 50%.</a:t>
          </a:r>
        </a:p>
      </dgm:t>
    </dgm:pt>
    <dgm:pt modelId="{3F176816-5D41-4C9D-9C04-01497D165432}" type="parTrans" cxnId="{E0FE8A47-BA92-42E4-AED6-021B2BD165E1}">
      <dgm:prSet/>
      <dgm:spPr/>
      <dgm:t>
        <a:bodyPr/>
        <a:lstStyle/>
        <a:p>
          <a:endParaRPr lang="en-US"/>
        </a:p>
      </dgm:t>
    </dgm:pt>
    <dgm:pt modelId="{73C9464D-B504-4AED-9DF6-BAF9E3FC8C38}" type="sibTrans" cxnId="{E0FE8A47-BA92-42E4-AED6-021B2BD165E1}">
      <dgm:prSet/>
      <dgm:spPr/>
      <dgm:t>
        <a:bodyPr/>
        <a:lstStyle/>
        <a:p>
          <a:endParaRPr lang="en-US"/>
        </a:p>
      </dgm:t>
    </dgm:pt>
    <dgm:pt modelId="{25C854CC-1F99-45E9-BD07-EA8D5693D950}">
      <dgm:prSet/>
      <dgm:spPr/>
      <dgm:t>
        <a:bodyPr/>
        <a:lstStyle/>
        <a:p>
          <a:r>
            <a:rPr lang="en-US" dirty="0"/>
            <a:t>88% of employees believe that their company doesn’t do  onboarding well</a:t>
          </a:r>
        </a:p>
      </dgm:t>
    </dgm:pt>
    <dgm:pt modelId="{E3CA19FA-B13D-44AC-ADAD-D9D024DBA7B8}" type="parTrans" cxnId="{A21A2663-7475-4962-A5B0-5691A18B441C}">
      <dgm:prSet/>
      <dgm:spPr/>
      <dgm:t>
        <a:bodyPr/>
        <a:lstStyle/>
        <a:p>
          <a:endParaRPr lang="en-US"/>
        </a:p>
      </dgm:t>
    </dgm:pt>
    <dgm:pt modelId="{42DBA5ED-0284-43C6-B868-419B8842C0DA}" type="sibTrans" cxnId="{A21A2663-7475-4962-A5B0-5691A18B441C}">
      <dgm:prSet/>
      <dgm:spPr/>
      <dgm:t>
        <a:bodyPr/>
        <a:lstStyle/>
        <a:p>
          <a:endParaRPr lang="en-US"/>
        </a:p>
      </dgm:t>
    </dgm:pt>
    <dgm:pt modelId="{7FA572C2-2178-4CD2-860C-5D0FE53A1D45}">
      <dgm:prSet/>
      <dgm:spPr/>
      <dgm:t>
        <a:bodyPr/>
        <a:lstStyle/>
        <a:p>
          <a:r>
            <a:rPr lang="en-US" dirty="0"/>
            <a:t>58% of organizations onboarding programs primarily  involve processes and paperwork.</a:t>
          </a:r>
        </a:p>
      </dgm:t>
    </dgm:pt>
    <dgm:pt modelId="{0CC7F9BF-EDCC-4FE2-8B27-42D50E11F46D}" type="parTrans" cxnId="{705DE17A-CEBE-459C-AED0-0A4B5C050BC3}">
      <dgm:prSet/>
      <dgm:spPr/>
      <dgm:t>
        <a:bodyPr/>
        <a:lstStyle/>
        <a:p>
          <a:endParaRPr lang="en-US"/>
        </a:p>
      </dgm:t>
    </dgm:pt>
    <dgm:pt modelId="{0BB373C6-A978-4C0C-AE29-AC230E8A4ABD}" type="sibTrans" cxnId="{705DE17A-CEBE-459C-AED0-0A4B5C050BC3}">
      <dgm:prSet/>
      <dgm:spPr/>
      <dgm:t>
        <a:bodyPr/>
        <a:lstStyle/>
        <a:p>
          <a:endParaRPr lang="en-US"/>
        </a:p>
      </dgm:t>
    </dgm:pt>
    <dgm:pt modelId="{F961562A-FD8A-4A6B-886A-53F73D6CD946}">
      <dgm:prSet/>
      <dgm:spPr/>
      <dgm:t>
        <a:bodyPr/>
        <a:lstStyle/>
        <a:p>
          <a:r>
            <a:rPr lang="en-US" dirty="0"/>
            <a:t>Employees who attend a structured orientation program are 58% more likely to remain at the company for at least three years.</a:t>
          </a:r>
        </a:p>
      </dgm:t>
    </dgm:pt>
    <dgm:pt modelId="{A28FC5F3-890F-4D0B-A3AF-63452532B851}" type="parTrans" cxnId="{DB8CDD7B-B1D5-4BB1-8A8C-E0B48F71FF4D}">
      <dgm:prSet/>
      <dgm:spPr/>
      <dgm:t>
        <a:bodyPr/>
        <a:lstStyle/>
        <a:p>
          <a:endParaRPr lang="en-US"/>
        </a:p>
      </dgm:t>
    </dgm:pt>
    <dgm:pt modelId="{A2CCDC23-546D-4DF3-BEDF-FA28E193AEE8}" type="sibTrans" cxnId="{DB8CDD7B-B1D5-4BB1-8A8C-E0B48F71FF4D}">
      <dgm:prSet/>
      <dgm:spPr/>
      <dgm:t>
        <a:bodyPr/>
        <a:lstStyle/>
        <a:p>
          <a:endParaRPr lang="en-US"/>
        </a:p>
      </dgm:t>
    </dgm:pt>
    <dgm:pt modelId="{4026FD15-4032-4A96-B19B-2A2998DA3F70}" type="pres">
      <dgm:prSet presAssocID="{1B62A92E-4534-4A22-BD44-A051E73E5DDF}" presName="matrix" presStyleCnt="0">
        <dgm:presLayoutVars>
          <dgm:chMax val="1"/>
          <dgm:dir/>
          <dgm:resizeHandles val="exact"/>
        </dgm:presLayoutVars>
      </dgm:prSet>
      <dgm:spPr/>
    </dgm:pt>
    <dgm:pt modelId="{4A5B4CCC-E6E9-4276-BED8-7EC623BCC302}" type="pres">
      <dgm:prSet presAssocID="{1B62A92E-4534-4A22-BD44-A051E73E5DDF}" presName="diamond" presStyleLbl="bgShp" presStyleIdx="0" presStyleCnt="1"/>
      <dgm:spPr/>
    </dgm:pt>
    <dgm:pt modelId="{307B6A51-CAF1-4FBF-AB52-930F3AA92455}" type="pres">
      <dgm:prSet presAssocID="{1B62A92E-4534-4A22-BD44-A051E73E5DDF}" presName="quad1" presStyleLbl="node1" presStyleIdx="0" presStyleCnt="4">
        <dgm:presLayoutVars>
          <dgm:chMax val="0"/>
          <dgm:chPref val="0"/>
          <dgm:bulletEnabled val="1"/>
        </dgm:presLayoutVars>
      </dgm:prSet>
      <dgm:spPr/>
    </dgm:pt>
    <dgm:pt modelId="{C3BFEB63-9232-4249-AED5-CC51C72D8344}" type="pres">
      <dgm:prSet presAssocID="{1B62A92E-4534-4A22-BD44-A051E73E5DDF}" presName="quad2" presStyleLbl="node1" presStyleIdx="1" presStyleCnt="4">
        <dgm:presLayoutVars>
          <dgm:chMax val="0"/>
          <dgm:chPref val="0"/>
          <dgm:bulletEnabled val="1"/>
        </dgm:presLayoutVars>
      </dgm:prSet>
      <dgm:spPr/>
    </dgm:pt>
    <dgm:pt modelId="{4185F861-AB71-472C-BED1-F903B0C92BA7}" type="pres">
      <dgm:prSet presAssocID="{1B62A92E-4534-4A22-BD44-A051E73E5DDF}" presName="quad3" presStyleLbl="node1" presStyleIdx="2" presStyleCnt="4">
        <dgm:presLayoutVars>
          <dgm:chMax val="0"/>
          <dgm:chPref val="0"/>
          <dgm:bulletEnabled val="1"/>
        </dgm:presLayoutVars>
      </dgm:prSet>
      <dgm:spPr/>
    </dgm:pt>
    <dgm:pt modelId="{00A1EB2D-115F-4801-BFFD-FA624852C2F1}" type="pres">
      <dgm:prSet presAssocID="{1B62A92E-4534-4A22-BD44-A051E73E5DDF}" presName="quad4" presStyleLbl="node1" presStyleIdx="3" presStyleCnt="4">
        <dgm:presLayoutVars>
          <dgm:chMax val="0"/>
          <dgm:chPref val="0"/>
          <dgm:bulletEnabled val="1"/>
        </dgm:presLayoutVars>
      </dgm:prSet>
      <dgm:spPr/>
    </dgm:pt>
  </dgm:ptLst>
  <dgm:cxnLst>
    <dgm:cxn modelId="{D330625F-29A9-4A12-BB7C-F369B823D80A}" type="presOf" srcId="{7FA572C2-2178-4CD2-860C-5D0FE53A1D45}" destId="{4185F861-AB71-472C-BED1-F903B0C92BA7}" srcOrd="0" destOrd="0" presId="urn:microsoft.com/office/officeart/2005/8/layout/matrix3"/>
    <dgm:cxn modelId="{A21A2663-7475-4962-A5B0-5691A18B441C}" srcId="{1B62A92E-4534-4A22-BD44-A051E73E5DDF}" destId="{25C854CC-1F99-45E9-BD07-EA8D5693D950}" srcOrd="1" destOrd="0" parTransId="{E3CA19FA-B13D-44AC-ADAD-D9D024DBA7B8}" sibTransId="{42DBA5ED-0284-43C6-B868-419B8842C0DA}"/>
    <dgm:cxn modelId="{E0FE8A47-BA92-42E4-AED6-021B2BD165E1}" srcId="{1B62A92E-4534-4A22-BD44-A051E73E5DDF}" destId="{ABBB921A-867F-4B4E-98E9-E77DC8A4B980}" srcOrd="0" destOrd="0" parTransId="{3F176816-5D41-4C9D-9C04-01497D165432}" sibTransId="{73C9464D-B504-4AED-9DF6-BAF9E3FC8C38}"/>
    <dgm:cxn modelId="{705DE17A-CEBE-459C-AED0-0A4B5C050BC3}" srcId="{1B62A92E-4534-4A22-BD44-A051E73E5DDF}" destId="{7FA572C2-2178-4CD2-860C-5D0FE53A1D45}" srcOrd="2" destOrd="0" parTransId="{0CC7F9BF-EDCC-4FE2-8B27-42D50E11F46D}" sibTransId="{0BB373C6-A978-4C0C-AE29-AC230E8A4ABD}"/>
    <dgm:cxn modelId="{DB8CDD7B-B1D5-4BB1-8A8C-E0B48F71FF4D}" srcId="{1B62A92E-4534-4A22-BD44-A051E73E5DDF}" destId="{F961562A-FD8A-4A6B-886A-53F73D6CD946}" srcOrd="3" destOrd="0" parTransId="{A28FC5F3-890F-4D0B-A3AF-63452532B851}" sibTransId="{A2CCDC23-546D-4DF3-BEDF-FA28E193AEE8}"/>
    <dgm:cxn modelId="{9238B582-7E4B-49E4-B68D-777D33CDD093}" type="presOf" srcId="{25C854CC-1F99-45E9-BD07-EA8D5693D950}" destId="{C3BFEB63-9232-4249-AED5-CC51C72D8344}" srcOrd="0" destOrd="0" presId="urn:microsoft.com/office/officeart/2005/8/layout/matrix3"/>
    <dgm:cxn modelId="{645AAF97-1AE8-4493-9E57-62FB8F8D83BB}" type="presOf" srcId="{F961562A-FD8A-4A6B-886A-53F73D6CD946}" destId="{00A1EB2D-115F-4801-BFFD-FA624852C2F1}" srcOrd="0" destOrd="0" presId="urn:microsoft.com/office/officeart/2005/8/layout/matrix3"/>
    <dgm:cxn modelId="{3AA500A4-BF06-4295-B706-5DCC32DE459D}" type="presOf" srcId="{1B62A92E-4534-4A22-BD44-A051E73E5DDF}" destId="{4026FD15-4032-4A96-B19B-2A2998DA3F70}" srcOrd="0" destOrd="0" presId="urn:microsoft.com/office/officeart/2005/8/layout/matrix3"/>
    <dgm:cxn modelId="{C2C0DCB9-131F-446E-9E26-FD68B8B6A457}" type="presOf" srcId="{ABBB921A-867F-4B4E-98E9-E77DC8A4B980}" destId="{307B6A51-CAF1-4FBF-AB52-930F3AA92455}" srcOrd="0" destOrd="0" presId="urn:microsoft.com/office/officeart/2005/8/layout/matrix3"/>
    <dgm:cxn modelId="{00503836-5E81-4BD8-B883-EACEC2A13933}" type="presParOf" srcId="{4026FD15-4032-4A96-B19B-2A2998DA3F70}" destId="{4A5B4CCC-E6E9-4276-BED8-7EC623BCC302}" srcOrd="0" destOrd="0" presId="urn:microsoft.com/office/officeart/2005/8/layout/matrix3"/>
    <dgm:cxn modelId="{7E556CE4-7E80-4B75-838D-491495847ABE}" type="presParOf" srcId="{4026FD15-4032-4A96-B19B-2A2998DA3F70}" destId="{307B6A51-CAF1-4FBF-AB52-930F3AA92455}" srcOrd="1" destOrd="0" presId="urn:microsoft.com/office/officeart/2005/8/layout/matrix3"/>
    <dgm:cxn modelId="{8F057F6C-170B-4341-8610-5E76F11584AD}" type="presParOf" srcId="{4026FD15-4032-4A96-B19B-2A2998DA3F70}" destId="{C3BFEB63-9232-4249-AED5-CC51C72D8344}" srcOrd="2" destOrd="0" presId="urn:microsoft.com/office/officeart/2005/8/layout/matrix3"/>
    <dgm:cxn modelId="{278C6AE5-EA27-48EC-971C-FF8F266F57F9}" type="presParOf" srcId="{4026FD15-4032-4A96-B19B-2A2998DA3F70}" destId="{4185F861-AB71-472C-BED1-F903B0C92BA7}" srcOrd="3" destOrd="0" presId="urn:microsoft.com/office/officeart/2005/8/layout/matrix3"/>
    <dgm:cxn modelId="{F6869460-7F5C-41A8-8E4E-E432C77F00C2}" type="presParOf" srcId="{4026FD15-4032-4A96-B19B-2A2998DA3F70}" destId="{00A1EB2D-115F-4801-BFFD-FA624852C2F1}"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9D64B-31C7-4A46-ACA5-C590AA49D6CA}">
      <dsp:nvSpPr>
        <dsp:cNvPr id="0" name=""/>
        <dsp:cNvSpPr/>
      </dsp:nvSpPr>
      <dsp:spPr>
        <a:xfrm>
          <a:off x="0" y="1178855"/>
          <a:ext cx="6797675" cy="23436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645668" rIns="527575" bIns="220472" numCol="1" spcCol="1270" anchor="t" anchorCtr="0">
          <a:noAutofit/>
        </a:bodyPr>
        <a:lstStyle/>
        <a:p>
          <a:pPr marL="285750" lvl="1" indent="-285750" algn="l" defTabSz="1377950">
            <a:lnSpc>
              <a:spcPct val="90000"/>
            </a:lnSpc>
            <a:spcBef>
              <a:spcPct val="0"/>
            </a:spcBef>
            <a:spcAft>
              <a:spcPct val="15000"/>
            </a:spcAft>
            <a:buChar char="•"/>
          </a:pPr>
          <a:r>
            <a:rPr lang="en-US" sz="3100" kern="1200"/>
            <a:t>Legal</a:t>
          </a:r>
        </a:p>
        <a:p>
          <a:pPr marL="285750" lvl="1" indent="-285750" algn="l" defTabSz="1377950">
            <a:lnSpc>
              <a:spcPct val="90000"/>
            </a:lnSpc>
            <a:spcBef>
              <a:spcPct val="0"/>
            </a:spcBef>
            <a:spcAft>
              <a:spcPct val="15000"/>
            </a:spcAft>
            <a:buChar char="•"/>
          </a:pPr>
          <a:r>
            <a:rPr lang="en-US" sz="3100" kern="1200"/>
            <a:t>Financial </a:t>
          </a:r>
        </a:p>
        <a:p>
          <a:pPr marL="285750" lvl="1" indent="-285750" algn="l" defTabSz="1377950">
            <a:lnSpc>
              <a:spcPct val="90000"/>
            </a:lnSpc>
            <a:spcBef>
              <a:spcPct val="0"/>
            </a:spcBef>
            <a:spcAft>
              <a:spcPct val="15000"/>
            </a:spcAft>
            <a:buChar char="•"/>
          </a:pPr>
          <a:r>
            <a:rPr lang="en-US" sz="3100" kern="1200"/>
            <a:t>Productivity based</a:t>
          </a:r>
        </a:p>
      </dsp:txBody>
      <dsp:txXfrm>
        <a:off x="0" y="1178855"/>
        <a:ext cx="6797675" cy="2343600"/>
      </dsp:txXfrm>
    </dsp:sp>
    <dsp:sp modelId="{E2D6CA2C-189B-442C-81C8-7EDA08952198}">
      <dsp:nvSpPr>
        <dsp:cNvPr id="0" name=""/>
        <dsp:cNvSpPr/>
      </dsp:nvSpPr>
      <dsp:spPr>
        <a:xfrm>
          <a:off x="339883" y="721295"/>
          <a:ext cx="4758372" cy="9151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1377950">
            <a:lnSpc>
              <a:spcPct val="90000"/>
            </a:lnSpc>
            <a:spcBef>
              <a:spcPct val="0"/>
            </a:spcBef>
            <a:spcAft>
              <a:spcPct val="35000"/>
            </a:spcAft>
            <a:buNone/>
          </a:pPr>
          <a:r>
            <a:rPr lang="en-US" sz="3100" kern="1200"/>
            <a:t>PRIORITIZE ISSUES</a:t>
          </a:r>
        </a:p>
      </dsp:txBody>
      <dsp:txXfrm>
        <a:off x="384555" y="765967"/>
        <a:ext cx="4669028" cy="825776"/>
      </dsp:txXfrm>
    </dsp:sp>
    <dsp:sp modelId="{237CCA65-43FC-4A08-AACB-3BFD102BE163}">
      <dsp:nvSpPr>
        <dsp:cNvPr id="0" name=""/>
        <dsp:cNvSpPr/>
      </dsp:nvSpPr>
      <dsp:spPr>
        <a:xfrm>
          <a:off x="0" y="4147416"/>
          <a:ext cx="6797675" cy="781200"/>
        </a:xfrm>
        <a:prstGeom prst="rect">
          <a:avLst/>
        </a:prstGeom>
        <a:solidFill>
          <a:schemeClr val="lt1">
            <a:alpha val="90000"/>
            <a:hueOff val="0"/>
            <a:satOff val="0"/>
            <a:lumOff val="0"/>
            <a:alphaOff val="0"/>
          </a:schemeClr>
        </a:solidFill>
        <a:ln w="15875" cap="flat" cmpd="sng" algn="ctr">
          <a:solidFill>
            <a:schemeClr val="accent2">
              <a:hueOff val="-1281788"/>
              <a:satOff val="3255"/>
              <a:lumOff val="17059"/>
              <a:alphaOff val="0"/>
            </a:schemeClr>
          </a:solidFill>
          <a:prstDash val="solid"/>
        </a:ln>
        <a:effectLst/>
      </dsp:spPr>
      <dsp:style>
        <a:lnRef idx="2">
          <a:scrgbClr r="0" g="0" b="0"/>
        </a:lnRef>
        <a:fillRef idx="1">
          <a:scrgbClr r="0" g="0" b="0"/>
        </a:fillRef>
        <a:effectRef idx="0">
          <a:scrgbClr r="0" g="0" b="0"/>
        </a:effectRef>
        <a:fontRef idx="minor"/>
      </dsp:style>
    </dsp:sp>
    <dsp:sp modelId="{2177F69E-78F1-4383-A201-91D626F934EA}">
      <dsp:nvSpPr>
        <dsp:cNvPr id="0" name=""/>
        <dsp:cNvSpPr/>
      </dsp:nvSpPr>
      <dsp:spPr>
        <a:xfrm>
          <a:off x="339883" y="3689856"/>
          <a:ext cx="4758372" cy="915120"/>
        </a:xfrm>
        <a:prstGeom prst="roundRect">
          <a:avLst/>
        </a:prstGeom>
        <a:solidFill>
          <a:schemeClr val="accent2">
            <a:hueOff val="-1281788"/>
            <a:satOff val="3255"/>
            <a:lumOff val="17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1377950">
            <a:lnSpc>
              <a:spcPct val="90000"/>
            </a:lnSpc>
            <a:spcBef>
              <a:spcPct val="0"/>
            </a:spcBef>
            <a:spcAft>
              <a:spcPct val="35000"/>
            </a:spcAft>
            <a:buNone/>
          </a:pPr>
          <a:r>
            <a:rPr lang="en-US" sz="3100" kern="1200" dirty="0"/>
            <a:t>IDENTIFY COLLABORATORS</a:t>
          </a:r>
        </a:p>
      </dsp:txBody>
      <dsp:txXfrm>
        <a:off x="384555" y="3734528"/>
        <a:ext cx="4669028"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3EF19-8A73-48BE-8664-9090319BE70E}">
      <dsp:nvSpPr>
        <dsp:cNvPr id="0" name=""/>
        <dsp:cNvSpPr/>
      </dsp:nvSpPr>
      <dsp:spPr>
        <a:xfrm>
          <a:off x="1439912" y="70956"/>
          <a:ext cx="950355" cy="9503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E8C130-29C2-45AC-93EF-BC7CB6C29346}">
      <dsp:nvSpPr>
        <dsp:cNvPr id="0" name=""/>
        <dsp:cNvSpPr/>
      </dsp:nvSpPr>
      <dsp:spPr>
        <a:xfrm>
          <a:off x="1639487" y="270531"/>
          <a:ext cx="551205" cy="5512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1C66C8-4888-484E-B72C-8E08F6248E1A}">
      <dsp:nvSpPr>
        <dsp:cNvPr id="0" name=""/>
        <dsp:cNvSpPr/>
      </dsp:nvSpPr>
      <dsp:spPr>
        <a:xfrm>
          <a:off x="2593915" y="70956"/>
          <a:ext cx="2240122" cy="950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t>ONBOARDING </a:t>
          </a:r>
          <a:r>
            <a:rPr lang="en-US" sz="1600" kern="1200" dirty="0"/>
            <a:t>AND ORIENTATION</a:t>
          </a:r>
        </a:p>
      </dsp:txBody>
      <dsp:txXfrm>
        <a:off x="2593915" y="70956"/>
        <a:ext cx="2240122" cy="950355"/>
      </dsp:txXfrm>
    </dsp:sp>
    <dsp:sp modelId="{881EFAB6-AC84-4086-9546-1399FC49E6D0}">
      <dsp:nvSpPr>
        <dsp:cNvPr id="0" name=""/>
        <dsp:cNvSpPr/>
      </dsp:nvSpPr>
      <dsp:spPr>
        <a:xfrm>
          <a:off x="5224362" y="70956"/>
          <a:ext cx="950355" cy="9503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5CDE08-C86D-41FC-9B5A-126982B5999A}">
      <dsp:nvSpPr>
        <dsp:cNvPr id="0" name=""/>
        <dsp:cNvSpPr/>
      </dsp:nvSpPr>
      <dsp:spPr>
        <a:xfrm>
          <a:off x="5423936" y="270531"/>
          <a:ext cx="551205" cy="5512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45FFE4-FA2C-46A1-8906-C335A5C6C5A4}">
      <dsp:nvSpPr>
        <dsp:cNvPr id="0" name=""/>
        <dsp:cNvSpPr/>
      </dsp:nvSpPr>
      <dsp:spPr>
        <a:xfrm>
          <a:off x="6378364" y="70956"/>
          <a:ext cx="2240122" cy="950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HANDBOOK - POLICIES</a:t>
          </a:r>
        </a:p>
      </dsp:txBody>
      <dsp:txXfrm>
        <a:off x="6378364" y="70956"/>
        <a:ext cx="2240122" cy="950355"/>
      </dsp:txXfrm>
    </dsp:sp>
    <dsp:sp modelId="{29F87D0F-3F49-44CD-A75F-476841C6F852}">
      <dsp:nvSpPr>
        <dsp:cNvPr id="0" name=""/>
        <dsp:cNvSpPr/>
      </dsp:nvSpPr>
      <dsp:spPr>
        <a:xfrm>
          <a:off x="1439912" y="1792230"/>
          <a:ext cx="950355" cy="9503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A5A33C-5191-4E30-9B9E-D64C373C7089}">
      <dsp:nvSpPr>
        <dsp:cNvPr id="0" name=""/>
        <dsp:cNvSpPr/>
      </dsp:nvSpPr>
      <dsp:spPr>
        <a:xfrm>
          <a:off x="1639487" y="1991804"/>
          <a:ext cx="551205" cy="5512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FB36EF-9C1E-4AF5-9896-E7D8BF96D30D}">
      <dsp:nvSpPr>
        <dsp:cNvPr id="0" name=""/>
        <dsp:cNvSpPr/>
      </dsp:nvSpPr>
      <dsp:spPr>
        <a:xfrm>
          <a:off x="2593915" y="1792230"/>
          <a:ext cx="2240122" cy="950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FILE STRUCTURE, RETENTION, DESTRUCTION &amp; SECURITY</a:t>
          </a:r>
        </a:p>
      </dsp:txBody>
      <dsp:txXfrm>
        <a:off x="2593915" y="1792230"/>
        <a:ext cx="2240122" cy="950355"/>
      </dsp:txXfrm>
    </dsp:sp>
    <dsp:sp modelId="{148363F1-E5F4-47F5-9A50-BD7D265158E8}">
      <dsp:nvSpPr>
        <dsp:cNvPr id="0" name=""/>
        <dsp:cNvSpPr/>
      </dsp:nvSpPr>
      <dsp:spPr>
        <a:xfrm>
          <a:off x="5224362" y="1792230"/>
          <a:ext cx="950355" cy="9503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950EEA-7937-4B1C-9C82-AC5E01B211F2}">
      <dsp:nvSpPr>
        <dsp:cNvPr id="0" name=""/>
        <dsp:cNvSpPr/>
      </dsp:nvSpPr>
      <dsp:spPr>
        <a:xfrm>
          <a:off x="5423936" y="1991804"/>
          <a:ext cx="551205" cy="5512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A1C856-34EC-469F-BEB9-E3AC55417408}">
      <dsp:nvSpPr>
        <dsp:cNvPr id="0" name=""/>
        <dsp:cNvSpPr/>
      </dsp:nvSpPr>
      <dsp:spPr>
        <a:xfrm>
          <a:off x="6378364" y="1792230"/>
          <a:ext cx="2240122" cy="950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I-9s</a:t>
          </a:r>
        </a:p>
      </dsp:txBody>
      <dsp:txXfrm>
        <a:off x="6378364" y="1792230"/>
        <a:ext cx="2240122" cy="950355"/>
      </dsp:txXfrm>
    </dsp:sp>
    <dsp:sp modelId="{0C21CFE7-03EB-4B33-8C70-D1A1969C48A9}">
      <dsp:nvSpPr>
        <dsp:cNvPr id="0" name=""/>
        <dsp:cNvSpPr/>
      </dsp:nvSpPr>
      <dsp:spPr>
        <a:xfrm>
          <a:off x="1439912" y="3513503"/>
          <a:ext cx="950355" cy="9503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B6B134-A97D-49D9-B814-323BF445CC93}">
      <dsp:nvSpPr>
        <dsp:cNvPr id="0" name=""/>
        <dsp:cNvSpPr/>
      </dsp:nvSpPr>
      <dsp:spPr>
        <a:xfrm>
          <a:off x="1639487" y="3713078"/>
          <a:ext cx="551205" cy="55120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A32942-8887-4F66-9F96-9489E8B2C16F}">
      <dsp:nvSpPr>
        <dsp:cNvPr id="0" name=""/>
        <dsp:cNvSpPr/>
      </dsp:nvSpPr>
      <dsp:spPr>
        <a:xfrm>
          <a:off x="2593915" y="3513503"/>
          <a:ext cx="2240122" cy="950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POSITIONS – JOBS, DESCRIPTIONS, EEO CLASSIFICATIONS (FLSA)</a:t>
          </a:r>
        </a:p>
      </dsp:txBody>
      <dsp:txXfrm>
        <a:off x="2593915" y="3513503"/>
        <a:ext cx="2240122" cy="950355"/>
      </dsp:txXfrm>
    </dsp:sp>
    <dsp:sp modelId="{6419F6BB-3396-419B-90D7-4B91EFF655E9}">
      <dsp:nvSpPr>
        <dsp:cNvPr id="0" name=""/>
        <dsp:cNvSpPr/>
      </dsp:nvSpPr>
      <dsp:spPr>
        <a:xfrm>
          <a:off x="5224362" y="3513503"/>
          <a:ext cx="950355" cy="9503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480A59-DEB8-4910-A765-122A816C2E99}">
      <dsp:nvSpPr>
        <dsp:cNvPr id="0" name=""/>
        <dsp:cNvSpPr/>
      </dsp:nvSpPr>
      <dsp:spPr>
        <a:xfrm>
          <a:off x="5423936" y="3713078"/>
          <a:ext cx="551205" cy="55120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957916-5233-43F3-AC74-8DE6466AE30B}">
      <dsp:nvSpPr>
        <dsp:cNvPr id="0" name=""/>
        <dsp:cNvSpPr/>
      </dsp:nvSpPr>
      <dsp:spPr>
        <a:xfrm>
          <a:off x="6378364" y="3513503"/>
          <a:ext cx="2240122" cy="950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COMPENSATION – PAY SCALE AND RANGES</a:t>
          </a:r>
        </a:p>
      </dsp:txBody>
      <dsp:txXfrm>
        <a:off x="6378364" y="3513503"/>
        <a:ext cx="2240122" cy="9503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B4CCC-E6E9-4276-BED8-7EC623BCC302}">
      <dsp:nvSpPr>
        <dsp:cNvPr id="0" name=""/>
        <dsp:cNvSpPr/>
      </dsp:nvSpPr>
      <dsp:spPr>
        <a:xfrm>
          <a:off x="1681099" y="0"/>
          <a:ext cx="5618173" cy="561817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7B6A51-CAF1-4FBF-AB52-930F3AA92455}">
      <dsp:nvSpPr>
        <dsp:cNvPr id="0" name=""/>
        <dsp:cNvSpPr/>
      </dsp:nvSpPr>
      <dsp:spPr>
        <a:xfrm>
          <a:off x="2214825" y="533726"/>
          <a:ext cx="2191087" cy="219108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Strong onboarding processes increase improve productivity by 50%.</a:t>
          </a:r>
        </a:p>
      </dsp:txBody>
      <dsp:txXfrm>
        <a:off x="2321785" y="640686"/>
        <a:ext cx="1977167" cy="1977167"/>
      </dsp:txXfrm>
    </dsp:sp>
    <dsp:sp modelId="{C3BFEB63-9232-4249-AED5-CC51C72D8344}">
      <dsp:nvSpPr>
        <dsp:cNvPr id="0" name=""/>
        <dsp:cNvSpPr/>
      </dsp:nvSpPr>
      <dsp:spPr>
        <a:xfrm>
          <a:off x="4574458" y="533726"/>
          <a:ext cx="2191087" cy="219108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88% of employees believe that their company doesn’t do  onboarding well</a:t>
          </a:r>
        </a:p>
      </dsp:txBody>
      <dsp:txXfrm>
        <a:off x="4681418" y="640686"/>
        <a:ext cx="1977167" cy="1977167"/>
      </dsp:txXfrm>
    </dsp:sp>
    <dsp:sp modelId="{4185F861-AB71-472C-BED1-F903B0C92BA7}">
      <dsp:nvSpPr>
        <dsp:cNvPr id="0" name=""/>
        <dsp:cNvSpPr/>
      </dsp:nvSpPr>
      <dsp:spPr>
        <a:xfrm>
          <a:off x="2214825" y="2893359"/>
          <a:ext cx="2191087" cy="2191087"/>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58% of organizations onboarding programs primarily  involve processes and paperwork.</a:t>
          </a:r>
        </a:p>
      </dsp:txBody>
      <dsp:txXfrm>
        <a:off x="2321785" y="3000319"/>
        <a:ext cx="1977167" cy="1977167"/>
      </dsp:txXfrm>
    </dsp:sp>
    <dsp:sp modelId="{00A1EB2D-115F-4801-BFFD-FA624852C2F1}">
      <dsp:nvSpPr>
        <dsp:cNvPr id="0" name=""/>
        <dsp:cNvSpPr/>
      </dsp:nvSpPr>
      <dsp:spPr>
        <a:xfrm>
          <a:off x="4574458" y="2893359"/>
          <a:ext cx="2191087" cy="219108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Employees who attend a structured orientation program are 58% more likely to remain at the company for at least three years.</a:t>
          </a:r>
        </a:p>
      </dsp:txBody>
      <dsp:txXfrm>
        <a:off x="4681418" y="3000319"/>
        <a:ext cx="1977167" cy="197716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84DA55-FABC-4A43-8BD1-A573447ED4DA}"/>
              </a:ext>
            </a:extLst>
          </p:cNvPr>
          <p:cNvSpPr>
            <a:spLocks noGrp="1"/>
          </p:cNvSpPr>
          <p:nvPr>
            <p:ph type="hdr" sz="quarter"/>
          </p:nvPr>
        </p:nvSpPr>
        <p:spPr>
          <a:xfrm>
            <a:off x="1" y="0"/>
            <a:ext cx="3039163" cy="466805"/>
          </a:xfrm>
          <a:prstGeom prst="rect">
            <a:avLst/>
          </a:prstGeom>
        </p:spPr>
        <p:txBody>
          <a:bodyPr vert="horz" lIns="91449" tIns="45725" rIns="91449" bIns="45725" rtlCol="0"/>
          <a:lstStyle>
            <a:lvl1pPr algn="l">
              <a:defRPr sz="1200"/>
            </a:lvl1pPr>
          </a:lstStyle>
          <a:p>
            <a:endParaRPr lang="en-US"/>
          </a:p>
        </p:txBody>
      </p:sp>
      <p:sp>
        <p:nvSpPr>
          <p:cNvPr id="3" name="Date Placeholder 2">
            <a:extLst>
              <a:ext uri="{FF2B5EF4-FFF2-40B4-BE49-F238E27FC236}">
                <a16:creationId xmlns:a16="http://schemas.microsoft.com/office/drawing/2014/main" id="{7E9A7D0A-B340-4B04-B61F-286024CF2BC7}"/>
              </a:ext>
            </a:extLst>
          </p:cNvPr>
          <p:cNvSpPr>
            <a:spLocks noGrp="1"/>
          </p:cNvSpPr>
          <p:nvPr>
            <p:ph type="dt" sz="quarter" idx="1"/>
          </p:nvPr>
        </p:nvSpPr>
        <p:spPr>
          <a:xfrm>
            <a:off x="3971238" y="0"/>
            <a:ext cx="3039163" cy="466805"/>
          </a:xfrm>
          <a:prstGeom prst="rect">
            <a:avLst/>
          </a:prstGeom>
        </p:spPr>
        <p:txBody>
          <a:bodyPr vert="horz" lIns="91449" tIns="45725" rIns="91449" bIns="45725" rtlCol="0"/>
          <a:lstStyle>
            <a:lvl1pPr algn="r">
              <a:defRPr sz="1200"/>
            </a:lvl1pPr>
          </a:lstStyle>
          <a:p>
            <a:fld id="{63E63B31-25CF-44B8-B994-02E2AD5C9661}" type="datetimeFigureOut">
              <a:rPr lang="en-US" smtClean="0"/>
              <a:t>9/9/2023</a:t>
            </a:fld>
            <a:endParaRPr lang="en-US"/>
          </a:p>
        </p:txBody>
      </p:sp>
      <p:sp>
        <p:nvSpPr>
          <p:cNvPr id="4" name="Footer Placeholder 3">
            <a:extLst>
              <a:ext uri="{FF2B5EF4-FFF2-40B4-BE49-F238E27FC236}">
                <a16:creationId xmlns:a16="http://schemas.microsoft.com/office/drawing/2014/main" id="{154D6BB4-358B-4E3E-969C-34F2074DD84E}"/>
              </a:ext>
            </a:extLst>
          </p:cNvPr>
          <p:cNvSpPr>
            <a:spLocks noGrp="1"/>
          </p:cNvSpPr>
          <p:nvPr>
            <p:ph type="ftr" sz="quarter" idx="2"/>
          </p:nvPr>
        </p:nvSpPr>
        <p:spPr>
          <a:xfrm>
            <a:off x="1" y="8831184"/>
            <a:ext cx="3039163" cy="466805"/>
          </a:xfrm>
          <a:prstGeom prst="rect">
            <a:avLst/>
          </a:prstGeom>
        </p:spPr>
        <p:txBody>
          <a:bodyPr vert="horz" lIns="91449" tIns="45725" rIns="91449" bIns="4572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3625AB-1611-48FE-B099-05309DA30AC9}"/>
              </a:ext>
            </a:extLst>
          </p:cNvPr>
          <p:cNvSpPr>
            <a:spLocks noGrp="1"/>
          </p:cNvSpPr>
          <p:nvPr>
            <p:ph type="sldNum" sz="quarter" idx="3"/>
          </p:nvPr>
        </p:nvSpPr>
        <p:spPr>
          <a:xfrm>
            <a:off x="3971238" y="8831184"/>
            <a:ext cx="3039163" cy="466805"/>
          </a:xfrm>
          <a:prstGeom prst="rect">
            <a:avLst/>
          </a:prstGeom>
        </p:spPr>
        <p:txBody>
          <a:bodyPr vert="horz" lIns="91449" tIns="45725" rIns="91449" bIns="45725" rtlCol="0" anchor="b"/>
          <a:lstStyle>
            <a:lvl1pPr algn="r">
              <a:defRPr sz="1200"/>
            </a:lvl1pPr>
          </a:lstStyle>
          <a:p>
            <a:fld id="{A3E9722E-FB95-42E1-8B60-74DE6585564E}" type="slidenum">
              <a:rPr lang="en-US" smtClean="0"/>
              <a:t>‹#›</a:t>
            </a:fld>
            <a:endParaRPr lang="en-US"/>
          </a:p>
        </p:txBody>
      </p:sp>
    </p:spTree>
    <p:extLst>
      <p:ext uri="{BB962C8B-B14F-4D97-AF65-F5344CB8AC3E}">
        <p14:creationId xmlns:p14="http://schemas.microsoft.com/office/powerpoint/2010/main" val="2098564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6514"/>
          </a:xfrm>
          <a:prstGeom prst="rect">
            <a:avLst/>
          </a:prstGeom>
        </p:spPr>
        <p:txBody>
          <a:bodyPr vert="horz" lIns="93186" tIns="46594" rIns="93186" bIns="46594" rtlCol="0"/>
          <a:lstStyle>
            <a:lvl1pPr algn="l">
              <a:defRPr sz="1200"/>
            </a:lvl1pPr>
          </a:lstStyle>
          <a:p>
            <a:endParaRPr lang="en-US" dirty="0"/>
          </a:p>
        </p:txBody>
      </p:sp>
      <p:sp>
        <p:nvSpPr>
          <p:cNvPr id="3" name="Date Placeholder 2"/>
          <p:cNvSpPr>
            <a:spLocks noGrp="1"/>
          </p:cNvSpPr>
          <p:nvPr>
            <p:ph type="dt" idx="1"/>
          </p:nvPr>
        </p:nvSpPr>
        <p:spPr>
          <a:xfrm>
            <a:off x="3971838" y="0"/>
            <a:ext cx="3038528" cy="466514"/>
          </a:xfrm>
          <a:prstGeom prst="rect">
            <a:avLst/>
          </a:prstGeom>
        </p:spPr>
        <p:txBody>
          <a:bodyPr vert="horz" lIns="93186" tIns="46594" rIns="93186" bIns="46594" rtlCol="0"/>
          <a:lstStyle>
            <a:lvl1pPr algn="r">
              <a:defRPr sz="1200"/>
            </a:lvl1pPr>
          </a:lstStyle>
          <a:p>
            <a:fld id="{36791F95-81B8-41AA-A04D-2664DE6EAA79}" type="datetimeFigureOut">
              <a:rPr lang="en-US" smtClean="0"/>
              <a:t>9/9/2023</a:t>
            </a:fld>
            <a:endParaRPr lang="en-US" dirty="0"/>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3186" tIns="46594" rIns="93186" bIns="46594" rtlCol="0" anchor="ctr"/>
          <a:lstStyle/>
          <a:p>
            <a:endParaRPr lang="en-US" dirty="0"/>
          </a:p>
        </p:txBody>
      </p:sp>
      <p:sp>
        <p:nvSpPr>
          <p:cNvPr id="5" name="Notes Placeholder 4"/>
          <p:cNvSpPr>
            <a:spLocks noGrp="1"/>
          </p:cNvSpPr>
          <p:nvPr>
            <p:ph type="body" sz="quarter" idx="3"/>
          </p:nvPr>
        </p:nvSpPr>
        <p:spPr>
          <a:xfrm>
            <a:off x="701199" y="4474656"/>
            <a:ext cx="5609590" cy="3661083"/>
          </a:xfrm>
          <a:prstGeom prst="rect">
            <a:avLst/>
          </a:prstGeom>
        </p:spPr>
        <p:txBody>
          <a:bodyPr vert="horz" lIns="93186" tIns="46594" rIns="93186" bIns="4659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476"/>
            <a:ext cx="3038528" cy="466513"/>
          </a:xfrm>
          <a:prstGeom prst="rect">
            <a:avLst/>
          </a:prstGeom>
        </p:spPr>
        <p:txBody>
          <a:bodyPr vert="horz" lIns="93186" tIns="46594" rIns="93186" bIns="4659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838" y="8831476"/>
            <a:ext cx="3038528" cy="466513"/>
          </a:xfrm>
          <a:prstGeom prst="rect">
            <a:avLst/>
          </a:prstGeom>
        </p:spPr>
        <p:txBody>
          <a:bodyPr vert="horz" lIns="93186" tIns="46594" rIns="93186" bIns="46594" rtlCol="0" anchor="b"/>
          <a:lstStyle>
            <a:lvl1pPr algn="r">
              <a:defRPr sz="1200"/>
            </a:lvl1pPr>
          </a:lstStyle>
          <a:p>
            <a:fld id="{DF44B5F3-B5F9-463E-9527-3D02E5041FB8}" type="slidenum">
              <a:rPr lang="en-US" smtClean="0"/>
              <a:t>‹#›</a:t>
            </a:fld>
            <a:endParaRPr lang="en-US" dirty="0"/>
          </a:p>
        </p:txBody>
      </p:sp>
    </p:spTree>
    <p:extLst>
      <p:ext uri="{BB962C8B-B14F-4D97-AF65-F5344CB8AC3E}">
        <p14:creationId xmlns:p14="http://schemas.microsoft.com/office/powerpoint/2010/main" val="1603100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4B5F3-B5F9-463E-9527-3D02E5041FB8}" type="slidenum">
              <a:rPr lang="en-US" smtClean="0"/>
              <a:t>1</a:t>
            </a:fld>
            <a:endParaRPr lang="en-US" dirty="0"/>
          </a:p>
        </p:txBody>
      </p:sp>
    </p:spTree>
    <p:extLst>
      <p:ext uri="{BB962C8B-B14F-4D97-AF65-F5344CB8AC3E}">
        <p14:creationId xmlns:p14="http://schemas.microsoft.com/office/powerpoint/2010/main" val="1572123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4B5F3-B5F9-463E-9527-3D02E5041FB8}" type="slidenum">
              <a:rPr lang="en-US" smtClean="0"/>
              <a:t>10</a:t>
            </a:fld>
            <a:endParaRPr lang="en-US" dirty="0"/>
          </a:p>
        </p:txBody>
      </p:sp>
    </p:spTree>
    <p:extLst>
      <p:ext uri="{BB962C8B-B14F-4D97-AF65-F5344CB8AC3E}">
        <p14:creationId xmlns:p14="http://schemas.microsoft.com/office/powerpoint/2010/main" val="2419572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4B5F3-B5F9-463E-9527-3D02E5041FB8}" type="slidenum">
              <a:rPr lang="en-US" smtClean="0"/>
              <a:t>11</a:t>
            </a:fld>
            <a:endParaRPr lang="en-US" dirty="0"/>
          </a:p>
        </p:txBody>
      </p:sp>
    </p:spTree>
    <p:extLst>
      <p:ext uri="{BB962C8B-B14F-4D97-AF65-F5344CB8AC3E}">
        <p14:creationId xmlns:p14="http://schemas.microsoft.com/office/powerpoint/2010/main" val="2822503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4B5F3-B5F9-463E-9527-3D02E5041FB8}" type="slidenum">
              <a:rPr lang="en-US" smtClean="0"/>
              <a:t>12</a:t>
            </a:fld>
            <a:endParaRPr lang="en-US" dirty="0"/>
          </a:p>
        </p:txBody>
      </p:sp>
    </p:spTree>
    <p:extLst>
      <p:ext uri="{BB962C8B-B14F-4D97-AF65-F5344CB8AC3E}">
        <p14:creationId xmlns:p14="http://schemas.microsoft.com/office/powerpoint/2010/main" val="1936574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4B5F3-B5F9-463E-9527-3D02E5041FB8}" type="slidenum">
              <a:rPr lang="en-US" smtClean="0"/>
              <a:t>13</a:t>
            </a:fld>
            <a:endParaRPr lang="en-US" dirty="0"/>
          </a:p>
        </p:txBody>
      </p:sp>
    </p:spTree>
    <p:extLst>
      <p:ext uri="{BB962C8B-B14F-4D97-AF65-F5344CB8AC3E}">
        <p14:creationId xmlns:p14="http://schemas.microsoft.com/office/powerpoint/2010/main" val="1852105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4B5F3-B5F9-463E-9527-3D02E5041FB8}" type="slidenum">
              <a:rPr lang="en-US" smtClean="0"/>
              <a:t>14</a:t>
            </a:fld>
            <a:endParaRPr lang="en-US" dirty="0"/>
          </a:p>
        </p:txBody>
      </p:sp>
    </p:spTree>
    <p:extLst>
      <p:ext uri="{BB962C8B-B14F-4D97-AF65-F5344CB8AC3E}">
        <p14:creationId xmlns:p14="http://schemas.microsoft.com/office/powerpoint/2010/main" val="1500229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4B5F3-B5F9-463E-9527-3D02E5041FB8}" type="slidenum">
              <a:rPr lang="en-US" smtClean="0"/>
              <a:t>15</a:t>
            </a:fld>
            <a:endParaRPr lang="en-US" dirty="0"/>
          </a:p>
        </p:txBody>
      </p:sp>
    </p:spTree>
    <p:extLst>
      <p:ext uri="{BB962C8B-B14F-4D97-AF65-F5344CB8AC3E}">
        <p14:creationId xmlns:p14="http://schemas.microsoft.com/office/powerpoint/2010/main" val="1709664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4B5F3-B5F9-463E-9527-3D02E5041FB8}" type="slidenum">
              <a:rPr lang="en-US" smtClean="0"/>
              <a:t>16</a:t>
            </a:fld>
            <a:endParaRPr lang="en-US" dirty="0"/>
          </a:p>
        </p:txBody>
      </p:sp>
    </p:spTree>
    <p:extLst>
      <p:ext uri="{BB962C8B-B14F-4D97-AF65-F5344CB8AC3E}">
        <p14:creationId xmlns:p14="http://schemas.microsoft.com/office/powerpoint/2010/main" val="3947824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4B5F3-B5F9-463E-9527-3D02E5041FB8}" type="slidenum">
              <a:rPr lang="en-US" smtClean="0"/>
              <a:t>17</a:t>
            </a:fld>
            <a:endParaRPr lang="en-US" dirty="0"/>
          </a:p>
        </p:txBody>
      </p:sp>
    </p:spTree>
    <p:extLst>
      <p:ext uri="{BB962C8B-B14F-4D97-AF65-F5344CB8AC3E}">
        <p14:creationId xmlns:p14="http://schemas.microsoft.com/office/powerpoint/2010/main" val="2657232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4B5F3-B5F9-463E-9527-3D02E5041FB8}" type="slidenum">
              <a:rPr lang="en-US" smtClean="0"/>
              <a:t>18</a:t>
            </a:fld>
            <a:endParaRPr lang="en-US" dirty="0"/>
          </a:p>
        </p:txBody>
      </p:sp>
    </p:spTree>
    <p:extLst>
      <p:ext uri="{BB962C8B-B14F-4D97-AF65-F5344CB8AC3E}">
        <p14:creationId xmlns:p14="http://schemas.microsoft.com/office/powerpoint/2010/main" val="1740187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4B5F3-B5F9-463E-9527-3D02E5041FB8}" type="slidenum">
              <a:rPr lang="en-US" smtClean="0"/>
              <a:t>19</a:t>
            </a:fld>
            <a:endParaRPr lang="en-US" dirty="0"/>
          </a:p>
        </p:txBody>
      </p:sp>
    </p:spTree>
    <p:extLst>
      <p:ext uri="{BB962C8B-B14F-4D97-AF65-F5344CB8AC3E}">
        <p14:creationId xmlns:p14="http://schemas.microsoft.com/office/powerpoint/2010/main" val="1045292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4B5F3-B5F9-463E-9527-3D02E5041FB8}" type="slidenum">
              <a:rPr lang="en-US" smtClean="0"/>
              <a:t>2</a:t>
            </a:fld>
            <a:endParaRPr lang="en-US" dirty="0"/>
          </a:p>
        </p:txBody>
      </p:sp>
    </p:spTree>
    <p:extLst>
      <p:ext uri="{BB962C8B-B14F-4D97-AF65-F5344CB8AC3E}">
        <p14:creationId xmlns:p14="http://schemas.microsoft.com/office/powerpoint/2010/main" val="3627061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 Ask audience- why would we want to get to know the culture? </a:t>
            </a:r>
          </a:p>
          <a:p>
            <a:endParaRPr lang="en-US" dirty="0"/>
          </a:p>
          <a:p>
            <a:r>
              <a:rPr lang="en-US" dirty="0"/>
              <a:t>Why do you think it’s premature within the first 30 days to start telling them what needs to be fixed, assign blame or talk about your old company or agency?</a:t>
            </a:r>
          </a:p>
        </p:txBody>
      </p:sp>
      <p:sp>
        <p:nvSpPr>
          <p:cNvPr id="4" name="Slide Number Placeholder 3"/>
          <p:cNvSpPr>
            <a:spLocks noGrp="1"/>
          </p:cNvSpPr>
          <p:nvPr>
            <p:ph type="sldNum" sz="quarter" idx="5"/>
          </p:nvPr>
        </p:nvSpPr>
        <p:spPr/>
        <p:txBody>
          <a:bodyPr/>
          <a:lstStyle/>
          <a:p>
            <a:fld id="{DF44B5F3-B5F9-463E-9527-3D02E5041FB8}" type="slidenum">
              <a:rPr lang="en-US" smtClean="0"/>
              <a:t>20</a:t>
            </a:fld>
            <a:endParaRPr lang="en-US" dirty="0"/>
          </a:p>
        </p:txBody>
      </p:sp>
    </p:spTree>
    <p:extLst>
      <p:ext uri="{BB962C8B-B14F-4D97-AF65-F5344CB8AC3E}">
        <p14:creationId xmlns:p14="http://schemas.microsoft.com/office/powerpoint/2010/main" val="154484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4B5F3-B5F9-463E-9527-3D02E5041FB8}" type="slidenum">
              <a:rPr lang="en-US" smtClean="0"/>
              <a:t>21</a:t>
            </a:fld>
            <a:endParaRPr lang="en-US" dirty="0"/>
          </a:p>
        </p:txBody>
      </p:sp>
    </p:spTree>
    <p:extLst>
      <p:ext uri="{BB962C8B-B14F-4D97-AF65-F5344CB8AC3E}">
        <p14:creationId xmlns:p14="http://schemas.microsoft.com/office/powerpoint/2010/main" val="513420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4B5F3-B5F9-463E-9527-3D02E5041FB8}" type="slidenum">
              <a:rPr lang="en-US" smtClean="0"/>
              <a:t>22</a:t>
            </a:fld>
            <a:endParaRPr lang="en-US" dirty="0"/>
          </a:p>
        </p:txBody>
      </p:sp>
    </p:spTree>
    <p:extLst>
      <p:ext uri="{BB962C8B-B14F-4D97-AF65-F5344CB8AC3E}">
        <p14:creationId xmlns:p14="http://schemas.microsoft.com/office/powerpoint/2010/main" val="3646913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4B5F3-B5F9-463E-9527-3D02E5041FB8}" type="slidenum">
              <a:rPr lang="en-US" smtClean="0"/>
              <a:t>23</a:t>
            </a:fld>
            <a:endParaRPr lang="en-US" dirty="0"/>
          </a:p>
        </p:txBody>
      </p:sp>
    </p:spTree>
    <p:extLst>
      <p:ext uri="{BB962C8B-B14F-4D97-AF65-F5344CB8AC3E}">
        <p14:creationId xmlns:p14="http://schemas.microsoft.com/office/powerpoint/2010/main" val="3334935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4B5F3-B5F9-463E-9527-3D02E5041FB8}" type="slidenum">
              <a:rPr lang="en-US" smtClean="0"/>
              <a:t>24</a:t>
            </a:fld>
            <a:endParaRPr lang="en-US" dirty="0"/>
          </a:p>
        </p:txBody>
      </p:sp>
    </p:spTree>
    <p:extLst>
      <p:ext uri="{BB962C8B-B14F-4D97-AF65-F5344CB8AC3E}">
        <p14:creationId xmlns:p14="http://schemas.microsoft.com/office/powerpoint/2010/main" val="2276853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4B5F3-B5F9-463E-9527-3D02E5041FB8}" type="slidenum">
              <a:rPr lang="en-US" smtClean="0"/>
              <a:t>25</a:t>
            </a:fld>
            <a:endParaRPr lang="en-US" dirty="0"/>
          </a:p>
        </p:txBody>
      </p:sp>
    </p:spTree>
    <p:extLst>
      <p:ext uri="{BB962C8B-B14F-4D97-AF65-F5344CB8AC3E}">
        <p14:creationId xmlns:p14="http://schemas.microsoft.com/office/powerpoint/2010/main" val="3960116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4B5F3-B5F9-463E-9527-3D02E5041FB8}" type="slidenum">
              <a:rPr lang="en-US" smtClean="0"/>
              <a:t>26</a:t>
            </a:fld>
            <a:endParaRPr lang="en-US" dirty="0"/>
          </a:p>
        </p:txBody>
      </p:sp>
    </p:spTree>
    <p:extLst>
      <p:ext uri="{BB962C8B-B14F-4D97-AF65-F5344CB8AC3E}">
        <p14:creationId xmlns:p14="http://schemas.microsoft.com/office/powerpoint/2010/main" val="3164152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4B5F3-B5F9-463E-9527-3D02E5041FB8}" type="slidenum">
              <a:rPr lang="en-US" smtClean="0"/>
              <a:t>27</a:t>
            </a:fld>
            <a:endParaRPr lang="en-US" dirty="0"/>
          </a:p>
        </p:txBody>
      </p:sp>
    </p:spTree>
    <p:extLst>
      <p:ext uri="{BB962C8B-B14F-4D97-AF65-F5344CB8AC3E}">
        <p14:creationId xmlns:p14="http://schemas.microsoft.com/office/powerpoint/2010/main" val="762014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F44B5F3-B5F9-463E-9527-3D02E5041FB8}" type="slidenum">
              <a:rPr lang="en-US" smtClean="0"/>
              <a:t>28</a:t>
            </a:fld>
            <a:endParaRPr lang="en-US"/>
          </a:p>
        </p:txBody>
      </p:sp>
    </p:spTree>
    <p:extLst>
      <p:ext uri="{BB962C8B-B14F-4D97-AF65-F5344CB8AC3E}">
        <p14:creationId xmlns:p14="http://schemas.microsoft.com/office/powerpoint/2010/main" val="3518437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b="0" dirty="0"/>
          </a:p>
          <a:p>
            <a:r>
              <a:rPr lang="en-US" b="0" dirty="0"/>
              <a:t>Teresa:  Differences – fair and consistent </a:t>
            </a:r>
          </a:p>
          <a:p>
            <a:endParaRPr lang="en-US" b="0" dirty="0"/>
          </a:p>
          <a:p>
            <a:endParaRPr lang="en-US" b="0" dirty="0"/>
          </a:p>
          <a:p>
            <a:endParaRPr lang="en-US" b="0" dirty="0"/>
          </a:p>
          <a:p>
            <a:endParaRPr lang="en-US" b="1" dirty="0"/>
          </a:p>
        </p:txBody>
      </p:sp>
      <p:sp>
        <p:nvSpPr>
          <p:cNvPr id="4" name="Slide Number Placeholder 3"/>
          <p:cNvSpPr>
            <a:spLocks noGrp="1"/>
          </p:cNvSpPr>
          <p:nvPr>
            <p:ph type="sldNum" sz="quarter" idx="5"/>
          </p:nvPr>
        </p:nvSpPr>
        <p:spPr/>
        <p:txBody>
          <a:bodyPr/>
          <a:lstStyle/>
          <a:p>
            <a:fld id="{DF44B5F3-B5F9-463E-9527-3D02E5041FB8}" type="slidenum">
              <a:rPr lang="en-US" smtClean="0"/>
              <a:t>29</a:t>
            </a:fld>
            <a:endParaRPr lang="en-US" dirty="0"/>
          </a:p>
        </p:txBody>
      </p:sp>
    </p:spTree>
    <p:extLst>
      <p:ext uri="{BB962C8B-B14F-4D97-AF65-F5344CB8AC3E}">
        <p14:creationId xmlns:p14="http://schemas.microsoft.com/office/powerpoint/2010/main" val="2868817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4B5F3-B5F9-463E-9527-3D02E5041FB8}" type="slidenum">
              <a:rPr lang="en-US" smtClean="0"/>
              <a:t>3</a:t>
            </a:fld>
            <a:endParaRPr lang="en-US" dirty="0"/>
          </a:p>
        </p:txBody>
      </p:sp>
    </p:spTree>
    <p:extLst>
      <p:ext uri="{BB962C8B-B14F-4D97-AF65-F5344CB8AC3E}">
        <p14:creationId xmlns:p14="http://schemas.microsoft.com/office/powerpoint/2010/main" val="2523742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4B5F3-B5F9-463E-9527-3D02E5041FB8}" type="slidenum">
              <a:rPr lang="en-US" smtClean="0"/>
              <a:t>30</a:t>
            </a:fld>
            <a:endParaRPr lang="en-US" dirty="0"/>
          </a:p>
        </p:txBody>
      </p:sp>
    </p:spTree>
    <p:extLst>
      <p:ext uri="{BB962C8B-B14F-4D97-AF65-F5344CB8AC3E}">
        <p14:creationId xmlns:p14="http://schemas.microsoft.com/office/powerpoint/2010/main" val="2252581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685" y="4474656"/>
            <a:ext cx="5609590" cy="3661083"/>
          </a:xfrm>
        </p:spPr>
        <p:txBody>
          <a:bodyPr/>
          <a:lstStyle/>
          <a:p>
            <a:endParaRPr lang="en-US" dirty="0"/>
          </a:p>
        </p:txBody>
      </p:sp>
      <p:sp>
        <p:nvSpPr>
          <p:cNvPr id="4" name="Slide Number Placeholder 3"/>
          <p:cNvSpPr>
            <a:spLocks noGrp="1"/>
          </p:cNvSpPr>
          <p:nvPr>
            <p:ph type="sldNum" sz="quarter" idx="5"/>
          </p:nvPr>
        </p:nvSpPr>
        <p:spPr/>
        <p:txBody>
          <a:bodyPr/>
          <a:lstStyle/>
          <a:p>
            <a:fld id="{DF44B5F3-B5F9-463E-9527-3D02E5041FB8}" type="slidenum">
              <a:rPr lang="en-US" smtClean="0"/>
              <a:t>4</a:t>
            </a:fld>
            <a:endParaRPr lang="en-US" dirty="0"/>
          </a:p>
        </p:txBody>
      </p:sp>
    </p:spTree>
    <p:extLst>
      <p:ext uri="{BB962C8B-B14F-4D97-AF65-F5344CB8AC3E}">
        <p14:creationId xmlns:p14="http://schemas.microsoft.com/office/powerpoint/2010/main" val="479211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4B5F3-B5F9-463E-9527-3D02E5041FB8}" type="slidenum">
              <a:rPr lang="en-US" smtClean="0"/>
              <a:t>5</a:t>
            </a:fld>
            <a:endParaRPr lang="en-US" dirty="0"/>
          </a:p>
        </p:txBody>
      </p:sp>
    </p:spTree>
    <p:extLst>
      <p:ext uri="{BB962C8B-B14F-4D97-AF65-F5344CB8AC3E}">
        <p14:creationId xmlns:p14="http://schemas.microsoft.com/office/powerpoint/2010/main" val="3433974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4B5F3-B5F9-463E-9527-3D02E5041FB8}" type="slidenum">
              <a:rPr lang="en-US" smtClean="0"/>
              <a:t>6</a:t>
            </a:fld>
            <a:endParaRPr lang="en-US" dirty="0"/>
          </a:p>
        </p:txBody>
      </p:sp>
    </p:spTree>
    <p:extLst>
      <p:ext uri="{BB962C8B-B14F-4D97-AF65-F5344CB8AC3E}">
        <p14:creationId xmlns:p14="http://schemas.microsoft.com/office/powerpoint/2010/main" val="4071955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4B5F3-B5F9-463E-9527-3D02E5041FB8}" type="slidenum">
              <a:rPr lang="en-US" smtClean="0"/>
              <a:t>7</a:t>
            </a:fld>
            <a:endParaRPr lang="en-US" dirty="0"/>
          </a:p>
        </p:txBody>
      </p:sp>
    </p:spTree>
    <p:extLst>
      <p:ext uri="{BB962C8B-B14F-4D97-AF65-F5344CB8AC3E}">
        <p14:creationId xmlns:p14="http://schemas.microsoft.com/office/powerpoint/2010/main" val="1453306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1162050"/>
            <a:ext cx="5576887" cy="3136900"/>
          </a:xfrm>
        </p:spPr>
      </p:sp>
      <p:sp>
        <p:nvSpPr>
          <p:cNvPr id="3" name="Notes Placeholder 2"/>
          <p:cNvSpPr>
            <a:spLocks noGrp="1"/>
          </p:cNvSpPr>
          <p:nvPr>
            <p:ph type="body" idx="1"/>
          </p:nvPr>
        </p:nvSpPr>
        <p:spPr>
          <a:xfrm>
            <a:off x="772335" y="4474656"/>
            <a:ext cx="5609590" cy="3661083"/>
          </a:xfrm>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F44B5F3-B5F9-463E-9527-3D02E5041FB8}" type="slidenum">
              <a:rPr lang="en-US" smtClean="0"/>
              <a:t>8</a:t>
            </a:fld>
            <a:endParaRPr lang="en-US" dirty="0"/>
          </a:p>
        </p:txBody>
      </p:sp>
    </p:spTree>
    <p:extLst>
      <p:ext uri="{BB962C8B-B14F-4D97-AF65-F5344CB8AC3E}">
        <p14:creationId xmlns:p14="http://schemas.microsoft.com/office/powerpoint/2010/main" val="3000224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DF44B5F3-B5F9-463E-9527-3D02E5041FB8}" type="slidenum">
              <a:rPr lang="en-US" smtClean="0"/>
              <a:t>9</a:t>
            </a:fld>
            <a:endParaRPr lang="en-US"/>
          </a:p>
        </p:txBody>
      </p:sp>
    </p:spTree>
    <p:extLst>
      <p:ext uri="{BB962C8B-B14F-4D97-AF65-F5344CB8AC3E}">
        <p14:creationId xmlns:p14="http://schemas.microsoft.com/office/powerpoint/2010/main" val="976593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lgn="r"/>
            <a:r>
              <a:rPr lang="en-US"/>
              <a:t>(c) 1/15/2023 Teresa Hogan and Lisa Biscay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688488"/>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 1/15/2023 Teresa Hogan and Lisa Biscay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pic>
        <p:nvPicPr>
          <p:cNvPr id="7" name="Picture 6">
            <a:extLst>
              <a:ext uri="{FF2B5EF4-FFF2-40B4-BE49-F238E27FC236}">
                <a16:creationId xmlns:a16="http://schemas.microsoft.com/office/drawing/2014/main" id="{F83A3407-B771-48D9-B7A3-93FBD400F493}"/>
              </a:ext>
            </a:extLst>
          </p:cNvPr>
          <p:cNvPicPr>
            <a:picLocks noChangeAspect="1"/>
          </p:cNvPicPr>
          <p:nvPr userDrawn="1"/>
        </p:nvPicPr>
        <p:blipFill>
          <a:blip r:embed="rId2"/>
          <a:stretch>
            <a:fillRect/>
          </a:stretch>
        </p:blipFill>
        <p:spPr>
          <a:xfrm>
            <a:off x="8121177" y="5226236"/>
            <a:ext cx="3566469" cy="1536325"/>
          </a:xfrm>
          <a:prstGeom prst="rect">
            <a:avLst/>
          </a:prstGeom>
        </p:spPr>
      </p:pic>
    </p:spTree>
    <p:extLst>
      <p:ext uri="{BB962C8B-B14F-4D97-AF65-F5344CB8AC3E}">
        <p14:creationId xmlns:p14="http://schemas.microsoft.com/office/powerpoint/2010/main" val="783019856"/>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 1/15/2023 Teresa Hogan and Lisa Biscay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pic>
        <p:nvPicPr>
          <p:cNvPr id="9" name="Picture 8">
            <a:extLst>
              <a:ext uri="{FF2B5EF4-FFF2-40B4-BE49-F238E27FC236}">
                <a16:creationId xmlns:a16="http://schemas.microsoft.com/office/drawing/2014/main" id="{843BF9AA-3C88-4760-88DD-B0C79C9AF573}"/>
              </a:ext>
            </a:extLst>
          </p:cNvPr>
          <p:cNvPicPr>
            <a:picLocks noChangeAspect="1"/>
          </p:cNvPicPr>
          <p:nvPr userDrawn="1"/>
        </p:nvPicPr>
        <p:blipFill>
          <a:blip r:embed="rId2"/>
          <a:stretch>
            <a:fillRect/>
          </a:stretch>
        </p:blipFill>
        <p:spPr>
          <a:xfrm>
            <a:off x="8121177" y="5315138"/>
            <a:ext cx="3566469" cy="1536325"/>
          </a:xfrm>
          <a:prstGeom prst="rect">
            <a:avLst/>
          </a:prstGeom>
        </p:spPr>
      </p:pic>
    </p:spTree>
    <p:extLst>
      <p:ext uri="{BB962C8B-B14F-4D97-AF65-F5344CB8AC3E}">
        <p14:creationId xmlns:p14="http://schemas.microsoft.com/office/powerpoint/2010/main" val="3868110887"/>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itle 7"/>
          <p:cNvSpPr>
            <a:spLocks noGrp="1"/>
          </p:cNvSpPr>
          <p:nvPr>
            <p:ph type="title"/>
          </p:nvPr>
        </p:nvSpPr>
        <p:spPr>
          <a:xfrm>
            <a:off x="1065227" y="304321"/>
            <a:ext cx="10058400" cy="889054"/>
          </a:xfrm>
        </p:spPr>
        <p:txBody>
          <a:bodyPr/>
          <a:lstStyle/>
          <a:p>
            <a:r>
              <a:rPr lang="en-US" dirty="0"/>
              <a:t>Click to edit Master title style</a:t>
            </a:r>
          </a:p>
        </p:txBody>
      </p:sp>
      <p:sp>
        <p:nvSpPr>
          <p:cNvPr id="12" name="Content Placeholder 2"/>
          <p:cNvSpPr>
            <a:spLocks noGrp="1"/>
          </p:cNvSpPr>
          <p:nvPr>
            <p:ph sz="half" idx="1"/>
          </p:nvPr>
        </p:nvSpPr>
        <p:spPr>
          <a:xfrm>
            <a:off x="1097280" y="1334278"/>
            <a:ext cx="10058400" cy="45348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F870317F-CE82-4BD7-A917-5BED151FAB2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DAFC3713-865C-4546-9334-F2CC0CA3041F}"/>
              </a:ext>
            </a:extLst>
          </p:cNvPr>
          <p:cNvSpPr>
            <a:spLocks noGrp="1"/>
          </p:cNvSpPr>
          <p:nvPr>
            <p:ph type="ftr" sz="quarter" idx="11"/>
          </p:nvPr>
        </p:nvSpPr>
        <p:spPr>
          <a:xfrm>
            <a:off x="9452758" y="6465777"/>
            <a:ext cx="2648198" cy="309201"/>
          </a:xfrm>
        </p:spPr>
        <p:txBody>
          <a:bodyPr/>
          <a:lstStyle>
            <a:lvl1pPr>
              <a:defRPr>
                <a:solidFill>
                  <a:schemeClr val="bg1"/>
                </a:solidFill>
                <a:latin typeface="Bradley Hand ITC" panose="03070402050302030203" pitchFamily="66" charset="0"/>
              </a:defRPr>
            </a:lvl1pPr>
          </a:lstStyle>
          <a:p>
            <a:r>
              <a:rPr lang="en-US" dirty="0"/>
              <a:t>(c) 1/15/2023 Teresa Hogan and Lisa Biscay</a:t>
            </a:r>
          </a:p>
        </p:txBody>
      </p:sp>
      <p:sp>
        <p:nvSpPr>
          <p:cNvPr id="4" name="Slide Number Placeholder 3">
            <a:extLst>
              <a:ext uri="{FF2B5EF4-FFF2-40B4-BE49-F238E27FC236}">
                <a16:creationId xmlns:a16="http://schemas.microsoft.com/office/drawing/2014/main" id="{B9CDB865-F57C-47A7-9B81-E55213A78D2A}"/>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11647294"/>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097280" y="286604"/>
            <a:ext cx="10058400" cy="982360"/>
          </a:xfrm>
        </p:spPr>
        <p:txBody>
          <a:bodyPr/>
          <a:lstStyle/>
          <a:p>
            <a:r>
              <a:rPr lang="en-US"/>
              <a:t>Click to edit Master title style</a:t>
            </a:r>
          </a:p>
        </p:txBody>
      </p:sp>
    </p:spTree>
    <p:extLst>
      <p:ext uri="{BB962C8B-B14F-4D97-AF65-F5344CB8AC3E}">
        <p14:creationId xmlns:p14="http://schemas.microsoft.com/office/powerpoint/2010/main" val="3127855916"/>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 1/15/2023 Teresa Hogan and Lisa Biscay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36748228"/>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 1/15/2023 Teresa Hogan and Lisa Biscay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882465"/>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(c) 1/15/2023 Teresa Hogan and Lisa Biscay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88155198"/>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(c) 1/15/2023 Teresa Hogan and Lisa Biscay</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4957079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 1/15/2023 Teresa Hogan and Lisa Biscay</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179538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(c) 1/15/2023 Teresa Hogan and Lisa Biscay</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77253275"/>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(c) 1/15/2023 Teresa Hogan and Lisa Biscay</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84643495"/>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(c) 1/15/2023 Teresa Hogan and Lisa Biscay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pic>
        <p:nvPicPr>
          <p:cNvPr id="10" name="Picture 9">
            <a:extLst>
              <a:ext uri="{FF2B5EF4-FFF2-40B4-BE49-F238E27FC236}">
                <a16:creationId xmlns:a16="http://schemas.microsoft.com/office/drawing/2014/main" id="{12102375-269F-4C89-B970-40B2F9D20C16}"/>
              </a:ext>
            </a:extLst>
          </p:cNvPr>
          <p:cNvPicPr>
            <a:picLocks noChangeAspect="1"/>
          </p:cNvPicPr>
          <p:nvPr userDrawn="1"/>
        </p:nvPicPr>
        <p:blipFill>
          <a:blip r:embed="rId2"/>
          <a:stretch>
            <a:fillRect/>
          </a:stretch>
        </p:blipFill>
        <p:spPr>
          <a:xfrm>
            <a:off x="8026349" y="5236086"/>
            <a:ext cx="3566469" cy="1536325"/>
          </a:xfrm>
          <a:prstGeom prst="rect">
            <a:avLst/>
          </a:prstGeom>
        </p:spPr>
      </p:pic>
    </p:spTree>
    <p:extLst>
      <p:ext uri="{BB962C8B-B14F-4D97-AF65-F5344CB8AC3E}">
        <p14:creationId xmlns:p14="http://schemas.microsoft.com/office/powerpoint/2010/main" val="2907518625"/>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(c) 1/15/2023 Teresa Hogan and Lisa Biscay</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EF685DF-BFE6-4F36-B617-5BECC73F78ED}"/>
              </a:ext>
            </a:extLst>
          </p:cNvPr>
          <p:cNvPicPr>
            <a:picLocks noChangeAspect="1"/>
          </p:cNvPicPr>
          <p:nvPr userDrawn="1"/>
        </p:nvPicPr>
        <p:blipFill>
          <a:blip r:embed="rId15"/>
          <a:stretch>
            <a:fillRect/>
          </a:stretch>
        </p:blipFill>
        <p:spPr>
          <a:xfrm>
            <a:off x="8121177" y="5187796"/>
            <a:ext cx="3566469" cy="1536325"/>
          </a:xfrm>
          <a:prstGeom prst="rect">
            <a:avLst/>
          </a:prstGeom>
        </p:spPr>
      </p:pic>
    </p:spTree>
    <p:extLst>
      <p:ext uri="{BB962C8B-B14F-4D97-AF65-F5344CB8AC3E}">
        <p14:creationId xmlns:p14="http://schemas.microsoft.com/office/powerpoint/2010/main" val="1784032860"/>
      </p:ext>
    </p:extLst>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 id="2147484309" r:id="rId12"/>
    <p:sldLayoutId id="2147483788" r:id="rId13"/>
  </p:sldLayoutIdLst>
  <p:transition spd="med">
    <p:pull/>
  </p:transition>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s://www.publicdomainpictures.net/en/view-image.php?image=42169&amp;picture=violet-sunrise-1"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www.cinemaclock.com/movies/office-space-1999" TargetMode="Externa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elrecursohumanodelaempresa.blogspot.com/2015/03/recursos-humanos-de-las-entidades.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hyperlink" Target="http://owl.excelsior.edu/writing-process/prewriting-strategies/prewriting-strategies-asking-defining-question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9710" y="1726325"/>
            <a:ext cx="9848193" cy="2262781"/>
          </a:xfrm>
        </p:spPr>
        <p:txBody>
          <a:bodyPr>
            <a:normAutofit/>
          </a:bodyPr>
          <a:lstStyle/>
          <a:p>
            <a:r>
              <a:rPr lang="en-US" dirty="0"/>
              <a:t>A Fresh Look at HR Basics</a:t>
            </a:r>
          </a:p>
        </p:txBody>
      </p:sp>
      <p:sp>
        <p:nvSpPr>
          <p:cNvPr id="4" name="Footer Placeholder 3">
            <a:extLst>
              <a:ext uri="{FF2B5EF4-FFF2-40B4-BE49-F238E27FC236}">
                <a16:creationId xmlns:a16="http://schemas.microsoft.com/office/drawing/2014/main" id="{449AD567-AC35-45D0-BACD-82A5D748270C}"/>
              </a:ext>
            </a:extLst>
          </p:cNvPr>
          <p:cNvSpPr>
            <a:spLocks noGrp="1"/>
          </p:cNvSpPr>
          <p:nvPr>
            <p:ph type="ftr" sz="quarter" idx="11"/>
          </p:nvPr>
        </p:nvSpPr>
        <p:spPr/>
        <p:txBody>
          <a:bodyPr/>
          <a:lstStyle/>
          <a:p>
            <a:pPr algn="r"/>
            <a:r>
              <a:rPr lang="en-US" dirty="0"/>
              <a:t>(c) 1/15/2023 Teresa Hogan and Lisa Biscay</a:t>
            </a:r>
          </a:p>
        </p:txBody>
      </p:sp>
      <p:sp>
        <p:nvSpPr>
          <p:cNvPr id="3" name="TextBox 2">
            <a:extLst>
              <a:ext uri="{FF2B5EF4-FFF2-40B4-BE49-F238E27FC236}">
                <a16:creationId xmlns:a16="http://schemas.microsoft.com/office/drawing/2014/main" id="{2C356F1A-2942-4D43-B9C5-6478A68F6C9C}"/>
              </a:ext>
            </a:extLst>
          </p:cNvPr>
          <p:cNvSpPr txBox="1"/>
          <p:nvPr/>
        </p:nvSpPr>
        <p:spPr>
          <a:xfrm>
            <a:off x="1107254" y="4455738"/>
            <a:ext cx="8414343" cy="584775"/>
          </a:xfrm>
          <a:prstGeom prst="rect">
            <a:avLst/>
          </a:prstGeom>
          <a:noFill/>
        </p:spPr>
        <p:txBody>
          <a:bodyPr wrap="square" rtlCol="0">
            <a:spAutoFit/>
          </a:bodyPr>
          <a:lstStyle/>
          <a:p>
            <a:r>
              <a:rPr lang="en-US" sz="3200" dirty="0"/>
              <a:t>Bringing the “Human” back to Human Resources </a:t>
            </a:r>
          </a:p>
        </p:txBody>
      </p:sp>
    </p:spTree>
    <p:extLst>
      <p:ext uri="{BB962C8B-B14F-4D97-AF65-F5344CB8AC3E}">
        <p14:creationId xmlns:p14="http://schemas.microsoft.com/office/powerpoint/2010/main" val="428991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485" y="286604"/>
            <a:ext cx="10536195" cy="889054"/>
          </a:xfrm>
        </p:spPr>
        <p:txBody>
          <a:bodyPr>
            <a:normAutofit/>
          </a:bodyPr>
          <a:lstStyle/>
          <a:p>
            <a:r>
              <a:rPr lang="en-US" dirty="0"/>
              <a:t>Create a Plan</a:t>
            </a:r>
          </a:p>
        </p:txBody>
      </p:sp>
      <p:sp>
        <p:nvSpPr>
          <p:cNvPr id="3" name="Content Placeholder 2"/>
          <p:cNvSpPr>
            <a:spLocks noGrp="1"/>
          </p:cNvSpPr>
          <p:nvPr>
            <p:ph sz="half" idx="1"/>
          </p:nvPr>
        </p:nvSpPr>
        <p:spPr>
          <a:xfrm>
            <a:off x="619485" y="1175658"/>
            <a:ext cx="9076450" cy="4920342"/>
          </a:xfrm>
        </p:spPr>
        <p:txBody>
          <a:bodyPr>
            <a:normAutofit/>
          </a:bodyPr>
          <a:lstStyle/>
          <a:p>
            <a:pPr marL="914400" lvl="2" indent="0">
              <a:buNone/>
            </a:pPr>
            <a:endParaRPr lang="en-US" dirty="0"/>
          </a:p>
          <a:p>
            <a:pPr lvl="1"/>
            <a:endParaRPr lang="en-US" dirty="0"/>
          </a:p>
          <a:p>
            <a:pPr lvl="1"/>
            <a:endParaRPr lang="en-US" dirty="0"/>
          </a:p>
          <a:p>
            <a:endParaRPr lang="en-US" dirty="0"/>
          </a:p>
        </p:txBody>
      </p:sp>
      <p:sp>
        <p:nvSpPr>
          <p:cNvPr id="6" name="Footer Placeholder 5">
            <a:extLst>
              <a:ext uri="{FF2B5EF4-FFF2-40B4-BE49-F238E27FC236}">
                <a16:creationId xmlns:a16="http://schemas.microsoft.com/office/drawing/2014/main" id="{BF609B10-0CBB-4190-851F-92B189B3E9FF}"/>
              </a:ext>
            </a:extLst>
          </p:cNvPr>
          <p:cNvSpPr>
            <a:spLocks noGrp="1"/>
          </p:cNvSpPr>
          <p:nvPr>
            <p:ph type="ftr" sz="quarter" idx="11"/>
          </p:nvPr>
        </p:nvSpPr>
        <p:spPr>
          <a:xfrm>
            <a:off x="8885532" y="6474799"/>
            <a:ext cx="5938836" cy="309201"/>
          </a:xfrm>
        </p:spPr>
        <p:txBody>
          <a:bodyPr/>
          <a:lstStyle/>
          <a:p>
            <a:r>
              <a:rPr lang="en-US" dirty="0"/>
              <a:t>(c) 1/15/2023 Teresa Hogan and Lisa Biscay</a:t>
            </a:r>
          </a:p>
        </p:txBody>
      </p:sp>
      <p:pic>
        <p:nvPicPr>
          <p:cNvPr id="4" name="Picture 3">
            <a:extLst>
              <a:ext uri="{FF2B5EF4-FFF2-40B4-BE49-F238E27FC236}">
                <a16:creationId xmlns:a16="http://schemas.microsoft.com/office/drawing/2014/main" id="{88A78603-8E3A-4606-951E-B0F4A92A2A9C}"/>
              </a:ext>
            </a:extLst>
          </p:cNvPr>
          <p:cNvPicPr>
            <a:picLocks noChangeAspect="1"/>
          </p:cNvPicPr>
          <p:nvPr/>
        </p:nvPicPr>
        <p:blipFill rotWithShape="1">
          <a:blip r:embed="rId3"/>
          <a:srcRect r="545" b="3661"/>
          <a:stretch/>
        </p:blipFill>
        <p:spPr>
          <a:xfrm>
            <a:off x="619485" y="1368715"/>
            <a:ext cx="4662693" cy="4534228"/>
          </a:xfrm>
          <a:prstGeom prst="rect">
            <a:avLst/>
          </a:prstGeom>
        </p:spPr>
      </p:pic>
      <p:sp>
        <p:nvSpPr>
          <p:cNvPr id="5" name="TextBox 4">
            <a:extLst>
              <a:ext uri="{FF2B5EF4-FFF2-40B4-BE49-F238E27FC236}">
                <a16:creationId xmlns:a16="http://schemas.microsoft.com/office/drawing/2014/main" id="{0C424EAB-1165-4D00-A3D4-BA97E24418BB}"/>
              </a:ext>
            </a:extLst>
          </p:cNvPr>
          <p:cNvSpPr txBox="1"/>
          <p:nvPr/>
        </p:nvSpPr>
        <p:spPr>
          <a:xfrm>
            <a:off x="6096000" y="476957"/>
            <a:ext cx="4662693" cy="6047809"/>
          </a:xfrm>
          <a:prstGeom prst="rect">
            <a:avLst/>
          </a:prstGeom>
          <a:noFill/>
        </p:spPr>
        <p:txBody>
          <a:bodyPr wrap="square" rtlCol="0">
            <a:spAutoFit/>
          </a:bodyPr>
          <a:lstStyle/>
          <a:p>
            <a:r>
              <a:rPr lang="en-US" sz="2600" u="sng" dirty="0"/>
              <a:t>BENEFITS</a:t>
            </a:r>
          </a:p>
          <a:p>
            <a:pPr marL="285750" indent="-285750">
              <a:spcBef>
                <a:spcPts val="1800"/>
              </a:spcBef>
              <a:buFont typeface="Arial" panose="020B0604020202020204" pitchFamily="34" charset="0"/>
              <a:buChar char="•"/>
            </a:pPr>
            <a:r>
              <a:rPr lang="en-US" sz="2600" dirty="0"/>
              <a:t>“30-60-90”</a:t>
            </a:r>
          </a:p>
          <a:p>
            <a:pPr marL="285750" indent="-285750">
              <a:spcBef>
                <a:spcPts val="1800"/>
              </a:spcBef>
              <a:buFont typeface="Arial" panose="020B0604020202020204" pitchFamily="34" charset="0"/>
              <a:buChar char="•"/>
            </a:pPr>
            <a:r>
              <a:rPr lang="en-US" sz="2600" dirty="0"/>
              <a:t>Sets a tone with your team and internal customers</a:t>
            </a:r>
          </a:p>
          <a:p>
            <a:pPr marL="285750" indent="-285750">
              <a:spcBef>
                <a:spcPts val="1800"/>
              </a:spcBef>
              <a:buFont typeface="Arial" panose="020B0604020202020204" pitchFamily="34" charset="0"/>
              <a:buChar char="•"/>
            </a:pPr>
            <a:r>
              <a:rPr lang="en-US" sz="2600" dirty="0"/>
              <a:t>You can quantify your accomplishments more easily   </a:t>
            </a:r>
          </a:p>
          <a:p>
            <a:pPr marL="285750" indent="-285750">
              <a:spcBef>
                <a:spcPts val="1800"/>
              </a:spcBef>
              <a:buFont typeface="Arial" panose="020B0604020202020204" pitchFamily="34" charset="0"/>
              <a:buChar char="•"/>
            </a:pPr>
            <a:r>
              <a:rPr lang="en-US" sz="2600" dirty="0"/>
              <a:t>Keeps you focused and prevents you from becoming overwhelmed</a:t>
            </a:r>
          </a:p>
          <a:p>
            <a:pPr marL="285750" indent="-285750">
              <a:spcBef>
                <a:spcPts val="1800"/>
              </a:spcBef>
              <a:buFont typeface="Arial" panose="020B0604020202020204" pitchFamily="34" charset="0"/>
              <a:buChar char="•"/>
            </a:pPr>
            <a:r>
              <a:rPr lang="en-US" sz="2600" dirty="0"/>
              <a:t>Maintains the “Human Factor” in the forefront of your plan</a:t>
            </a:r>
          </a:p>
          <a:p>
            <a:pPr marL="285750" indent="-285750">
              <a:buFont typeface="Arial" panose="020B0604020202020204" pitchFamily="34" charset="0"/>
              <a:buChar char="•"/>
            </a:pPr>
            <a:endParaRPr lang="en-US" sz="2600" dirty="0"/>
          </a:p>
        </p:txBody>
      </p:sp>
    </p:spTree>
    <p:extLst>
      <p:ext uri="{BB962C8B-B14F-4D97-AF65-F5344CB8AC3E}">
        <p14:creationId xmlns:p14="http://schemas.microsoft.com/office/powerpoint/2010/main" val="297967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DE3B1B8-DC38-48E8-8C31-EF790659B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Rectangle 40">
            <a:extLst>
              <a:ext uri="{FF2B5EF4-FFF2-40B4-BE49-F238E27FC236}">
                <a16:creationId xmlns:a16="http://schemas.microsoft.com/office/drawing/2014/main" id="{9E63FFFE-1DB2-4A0F-B495-35782F162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3" name="Straight Connector 42">
            <a:extLst>
              <a:ext uri="{FF2B5EF4-FFF2-40B4-BE49-F238E27FC236}">
                <a16:creationId xmlns:a16="http://schemas.microsoft.com/office/drawing/2014/main" id="{32BB9A07-8AB8-4D82-B3BC-B500DDEC7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5" name="Rectangle 44">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0127" y="286603"/>
            <a:ext cx="10605553" cy="1450757"/>
          </a:xfrm>
        </p:spPr>
        <p:txBody>
          <a:bodyPr vert="horz" lIns="91440" tIns="45720" rIns="91440" bIns="45720" rtlCol="0" anchor="b">
            <a:normAutofit/>
          </a:bodyPr>
          <a:lstStyle/>
          <a:p>
            <a:r>
              <a:rPr lang="en-US" dirty="0"/>
              <a:t>First 30 Days</a:t>
            </a:r>
          </a:p>
        </p:txBody>
      </p:sp>
      <p:cxnSp>
        <p:nvCxnSpPr>
          <p:cNvPr id="47" name="Straight Connector 46">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170985" y="1845734"/>
            <a:ext cx="7381281" cy="4023360"/>
          </a:xfrm>
        </p:spPr>
        <p:txBody>
          <a:bodyPr vert="horz" lIns="0" tIns="45720" rIns="0" bIns="45720" rtlCol="0">
            <a:normAutofit lnSpcReduction="10000"/>
          </a:bodyPr>
          <a:lstStyle/>
          <a:p>
            <a:pPr marL="457200" lvl="1" indent="0">
              <a:buFont typeface="Calibri" panose="020F0502020204030204" pitchFamily="34" charset="0"/>
              <a:buNone/>
            </a:pPr>
            <a:r>
              <a:rPr lang="en-US" sz="3200" b="1" dirty="0"/>
              <a:t>PEOPLE FIRST!  BUILD RELATIONSHIPS!</a:t>
            </a:r>
          </a:p>
          <a:p>
            <a:pPr marL="457200" lvl="1" indent="0">
              <a:buFont typeface="Calibri" panose="020F0502020204030204" pitchFamily="34" charset="0"/>
              <a:buNone/>
            </a:pPr>
            <a:endParaRPr lang="en-US" dirty="0"/>
          </a:p>
          <a:p>
            <a:pPr marL="457200" lvl="1" indent="0">
              <a:buFont typeface="Calibri" panose="020F0502020204030204" pitchFamily="34" charset="0"/>
              <a:buNone/>
            </a:pPr>
            <a:r>
              <a:rPr lang="en-US" sz="2400" dirty="0"/>
              <a:t>STUDY THE ORG CHART</a:t>
            </a:r>
          </a:p>
          <a:p>
            <a:pPr lvl="6"/>
            <a:r>
              <a:rPr lang="en-US" sz="2400" dirty="0"/>
              <a:t>What is the structure?  </a:t>
            </a:r>
          </a:p>
          <a:p>
            <a:pPr lvl="6"/>
            <a:r>
              <a:rPr lang="en-US" sz="2400" dirty="0"/>
              <a:t>Functional areas?  </a:t>
            </a:r>
          </a:p>
          <a:p>
            <a:pPr lvl="6"/>
            <a:r>
              <a:rPr lang="en-US" sz="2400" dirty="0"/>
              <a:t>How long have people been in their positions?  </a:t>
            </a:r>
          </a:p>
          <a:p>
            <a:pPr lvl="6"/>
            <a:r>
              <a:rPr lang="en-US" sz="2400" dirty="0"/>
              <a:t>What seem to be the “crucial” positions?</a:t>
            </a:r>
          </a:p>
          <a:p>
            <a:pPr lvl="6"/>
            <a:r>
              <a:rPr lang="en-US" sz="2400" dirty="0"/>
              <a:t>Key Stakeholders?  Some may not be on Org Chart (e.g., Union)</a:t>
            </a:r>
          </a:p>
          <a:p>
            <a:pPr marL="914400" lvl="2" indent="0">
              <a:buFont typeface="Calibri" panose="020F0502020204030204" pitchFamily="34" charset="0"/>
              <a:buNone/>
            </a:pPr>
            <a:endParaRPr lang="en-US" dirty="0"/>
          </a:p>
          <a:p>
            <a:pPr marL="914400" lvl="2" indent="0">
              <a:buFont typeface="Calibri" panose="020F0502020204030204" pitchFamily="34" charset="0"/>
              <a:buNone/>
            </a:pPr>
            <a:r>
              <a:rPr lang="en-US" dirty="0"/>
              <a:t>					</a:t>
            </a:r>
          </a:p>
          <a:p>
            <a:pPr marL="914400" lvl="2" indent="0">
              <a:buFont typeface="Calibri" panose="020F0502020204030204" pitchFamily="34" charset="0"/>
              <a:buNone/>
            </a:pPr>
            <a:endParaRPr lang="en-US" dirty="0"/>
          </a:p>
          <a:p>
            <a:pPr lvl="1"/>
            <a:endParaRPr lang="en-US" dirty="0"/>
          </a:p>
          <a:p>
            <a:pPr lvl="1"/>
            <a:endParaRPr lang="en-US" dirty="0"/>
          </a:p>
          <a:p>
            <a:endParaRPr lang="en-US" dirty="0"/>
          </a:p>
        </p:txBody>
      </p:sp>
      <p:pic>
        <p:nvPicPr>
          <p:cNvPr id="21" name="Graphic 20" descr="Group of People">
            <a:extLst>
              <a:ext uri="{FF2B5EF4-FFF2-40B4-BE49-F238E27FC236}">
                <a16:creationId xmlns:a16="http://schemas.microsoft.com/office/drawing/2014/main" id="{BA8161E8-A8F8-D116-0CBF-A1951E00E0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8518" y="780585"/>
            <a:ext cx="4238682" cy="5278243"/>
          </a:xfrm>
          <a:prstGeom prst="rect">
            <a:avLst/>
          </a:prstGeom>
        </p:spPr>
      </p:pic>
      <p:sp>
        <p:nvSpPr>
          <p:cNvPr id="49" name="Rectangle 48">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1" name="Rectangle 50">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Footer Placeholder 3">
            <a:extLst>
              <a:ext uri="{FF2B5EF4-FFF2-40B4-BE49-F238E27FC236}">
                <a16:creationId xmlns:a16="http://schemas.microsoft.com/office/drawing/2014/main" id="{BF6454C6-36E3-4523-AD75-2212C5E8604E}"/>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defTabSz="914400">
              <a:spcAft>
                <a:spcPts val="600"/>
              </a:spcAft>
            </a:pPr>
            <a:r>
              <a:rPr lang="en-US" kern="1200" cap="all" baseline="0">
                <a:solidFill>
                  <a:srgbClr val="FFFFFF"/>
                </a:solidFill>
                <a:latin typeface="+mn-lt"/>
                <a:ea typeface="+mn-ea"/>
                <a:cs typeface="+mn-cs"/>
              </a:rPr>
              <a:t>(c) 1/15/2023 Teresa Hogan and Lisa Biscay</a:t>
            </a:r>
          </a:p>
        </p:txBody>
      </p:sp>
    </p:spTree>
    <p:extLst>
      <p:ext uri="{BB962C8B-B14F-4D97-AF65-F5344CB8AC3E}">
        <p14:creationId xmlns:p14="http://schemas.microsoft.com/office/powerpoint/2010/main" val="2831912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8" name="Straight Connector 27">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2370" y="605896"/>
            <a:ext cx="3084844" cy="5646208"/>
          </a:xfrm>
        </p:spPr>
        <p:txBody>
          <a:bodyPr vert="horz" lIns="91440" tIns="45720" rIns="91440" bIns="45720" rtlCol="0" anchor="ctr">
            <a:normAutofit/>
          </a:bodyPr>
          <a:lstStyle/>
          <a:p>
            <a:r>
              <a:rPr lang="en-US" sz="3600">
                <a:solidFill>
                  <a:srgbClr val="FFFFFF"/>
                </a:solidFill>
              </a:rPr>
              <a:t>First 30 Days</a:t>
            </a:r>
          </a:p>
        </p:txBody>
      </p:sp>
      <p:sp>
        <p:nvSpPr>
          <p:cNvPr id="34" name="Rectangle 3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sz="half" idx="1"/>
          </p:nvPr>
        </p:nvSpPr>
        <p:spPr>
          <a:xfrm>
            <a:off x="4742017" y="1354086"/>
            <a:ext cx="6089534" cy="4898018"/>
          </a:xfrm>
        </p:spPr>
        <p:txBody>
          <a:bodyPr vert="horz" lIns="0" tIns="45720" rIns="0" bIns="45720" rtlCol="0" anchor="ctr">
            <a:normAutofit fontScale="92500"/>
          </a:bodyPr>
          <a:lstStyle/>
          <a:p>
            <a:pPr marL="201168" lvl="1" indent="0">
              <a:buFont typeface="Calibri" panose="020F0502020204030204" pitchFamily="34" charset="0"/>
              <a:buNone/>
            </a:pPr>
            <a:r>
              <a:rPr lang="en-US" sz="3200" dirty="0"/>
              <a:t>MEET THE PLAYERS</a:t>
            </a:r>
          </a:p>
          <a:p>
            <a:pPr lvl="4">
              <a:spcBef>
                <a:spcPts val="1200"/>
              </a:spcBef>
              <a:spcAft>
                <a:spcPts val="600"/>
              </a:spcAft>
            </a:pPr>
            <a:r>
              <a:rPr lang="en-US" sz="2400" dirty="0"/>
              <a:t>Schedule one-on-one meetings with the key players</a:t>
            </a:r>
          </a:p>
          <a:p>
            <a:pPr lvl="4">
              <a:spcBef>
                <a:spcPts val="1200"/>
              </a:spcBef>
              <a:spcAft>
                <a:spcPts val="600"/>
              </a:spcAft>
            </a:pPr>
            <a:r>
              <a:rPr lang="en-US" sz="2400" dirty="0"/>
              <a:t>Introduce yourself! Have an elevator speech.  Establish credentials - -  but stay humble. </a:t>
            </a:r>
          </a:p>
          <a:p>
            <a:pPr lvl="4">
              <a:spcBef>
                <a:spcPts val="1200"/>
              </a:spcBef>
              <a:spcAft>
                <a:spcPts val="600"/>
              </a:spcAft>
            </a:pPr>
            <a:r>
              <a:rPr lang="en-US" sz="2400" dirty="0"/>
              <a:t>LISTEN AND LEARN about their roles and responsibilities - Don’t assume from job title!</a:t>
            </a:r>
          </a:p>
          <a:p>
            <a:pPr lvl="4">
              <a:spcBef>
                <a:spcPts val="1200"/>
              </a:spcBef>
              <a:spcAft>
                <a:spcPts val="600"/>
              </a:spcAft>
            </a:pPr>
            <a:r>
              <a:rPr lang="en-US" sz="2400" dirty="0"/>
              <a:t>Ask positive and open-ended questions  - use principles of </a:t>
            </a:r>
            <a:r>
              <a:rPr lang="en-US" sz="2400" i="1" dirty="0"/>
              <a:t>Appreciative Inquiry</a:t>
            </a:r>
          </a:p>
          <a:p>
            <a:pPr marL="871400" lvl="5" indent="0">
              <a:buFont typeface="Calibri" panose="020F0502020204030204" pitchFamily="34" charset="0"/>
              <a:buNone/>
            </a:pPr>
            <a:endParaRPr lang="en-US" i="1" dirty="0"/>
          </a:p>
          <a:p>
            <a:pPr marL="914400" lvl="2" indent="0">
              <a:buFont typeface="Calibri" panose="020F0502020204030204" pitchFamily="34" charset="0"/>
              <a:buNone/>
            </a:pPr>
            <a:endParaRPr lang="en-US" dirty="0"/>
          </a:p>
          <a:p>
            <a:pPr marL="914400" lvl="2" indent="0">
              <a:buFont typeface="Calibri" panose="020F0502020204030204" pitchFamily="34" charset="0"/>
              <a:buNone/>
            </a:pPr>
            <a:r>
              <a:rPr lang="en-US" dirty="0"/>
              <a:t>					</a:t>
            </a:r>
          </a:p>
          <a:p>
            <a:pPr marL="914400" lvl="2" indent="0">
              <a:buFont typeface="Calibri" panose="020F0502020204030204" pitchFamily="34" charset="0"/>
              <a:buNone/>
            </a:pPr>
            <a:endParaRPr lang="en-US" dirty="0"/>
          </a:p>
          <a:p>
            <a:pPr lvl="1"/>
            <a:endParaRPr lang="en-US" dirty="0"/>
          </a:p>
          <a:p>
            <a:pPr lvl="1"/>
            <a:endParaRPr lang="en-US" dirty="0"/>
          </a:p>
          <a:p>
            <a:endParaRPr lang="en-US" dirty="0"/>
          </a:p>
        </p:txBody>
      </p:sp>
      <p:sp>
        <p:nvSpPr>
          <p:cNvPr id="4" name="Footer Placeholder 3">
            <a:extLst>
              <a:ext uri="{FF2B5EF4-FFF2-40B4-BE49-F238E27FC236}">
                <a16:creationId xmlns:a16="http://schemas.microsoft.com/office/drawing/2014/main" id="{BF6454C6-36E3-4523-AD75-2212C5E8604E}"/>
              </a:ext>
            </a:extLst>
          </p:cNvPr>
          <p:cNvSpPr>
            <a:spLocks noGrp="1"/>
          </p:cNvSpPr>
          <p:nvPr>
            <p:ph type="ftr" sz="quarter" idx="11"/>
          </p:nvPr>
        </p:nvSpPr>
        <p:spPr>
          <a:xfrm>
            <a:off x="4742017" y="6459785"/>
            <a:ext cx="5105169" cy="365125"/>
          </a:xfrm>
        </p:spPr>
        <p:txBody>
          <a:bodyPr vert="horz" lIns="91440" tIns="45720" rIns="91440" bIns="45720" rtlCol="0" anchor="ctr">
            <a:normAutofit/>
          </a:bodyPr>
          <a:lstStyle/>
          <a:p>
            <a:pPr algn="l">
              <a:spcAft>
                <a:spcPts val="600"/>
              </a:spcAft>
            </a:pPr>
            <a:r>
              <a:rPr lang="en-US" kern="1200" cap="all" baseline="0">
                <a:solidFill>
                  <a:schemeClr val="tx2"/>
                </a:solidFill>
                <a:latin typeface="+mn-lt"/>
                <a:ea typeface="+mn-ea"/>
                <a:cs typeface="+mn-cs"/>
              </a:rPr>
              <a:t>(c) 1/15/2023 Teresa Hogan and Lisa Biscay</a:t>
            </a:r>
          </a:p>
        </p:txBody>
      </p:sp>
    </p:spTree>
    <p:extLst>
      <p:ext uri="{BB962C8B-B14F-4D97-AF65-F5344CB8AC3E}">
        <p14:creationId xmlns:p14="http://schemas.microsoft.com/office/powerpoint/2010/main" val="1361801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9EDFABA-1953-4CB3-B23D-CBB851D7E06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3854" b="18860"/>
          <a:stretch/>
        </p:blipFill>
        <p:spPr>
          <a:xfrm>
            <a:off x="609600" y="240677"/>
            <a:ext cx="10752083" cy="6044510"/>
          </a:xfrm>
          <a:prstGeom prst="rect">
            <a:avLst/>
          </a:prstGeom>
        </p:spPr>
      </p:pic>
      <p:sp>
        <p:nvSpPr>
          <p:cNvPr id="4" name="Footer Placeholder 3">
            <a:extLst>
              <a:ext uri="{FF2B5EF4-FFF2-40B4-BE49-F238E27FC236}">
                <a16:creationId xmlns:a16="http://schemas.microsoft.com/office/drawing/2014/main" id="{540D0E00-BA3D-4DC4-B946-554E1916D6C6}"/>
              </a:ext>
            </a:extLst>
          </p:cNvPr>
          <p:cNvSpPr>
            <a:spLocks noGrp="1"/>
          </p:cNvSpPr>
          <p:nvPr>
            <p:ph type="ftr" sz="quarter" idx="11"/>
          </p:nvPr>
        </p:nvSpPr>
        <p:spPr/>
        <p:txBody>
          <a:bodyPr/>
          <a:lstStyle/>
          <a:p>
            <a:r>
              <a:rPr lang="en-US"/>
              <a:t>(c) 1/15/2023 Teresa Hogan and Lisa Biscay</a:t>
            </a:r>
            <a:endParaRPr lang="en-US" dirty="0"/>
          </a:p>
        </p:txBody>
      </p:sp>
      <p:sp>
        <p:nvSpPr>
          <p:cNvPr id="11" name="TextBox 10">
            <a:extLst>
              <a:ext uri="{FF2B5EF4-FFF2-40B4-BE49-F238E27FC236}">
                <a16:creationId xmlns:a16="http://schemas.microsoft.com/office/drawing/2014/main" id="{935B7D8A-83B0-474E-AECF-951D43E14438}"/>
              </a:ext>
            </a:extLst>
          </p:cNvPr>
          <p:cNvSpPr txBox="1"/>
          <p:nvPr/>
        </p:nvSpPr>
        <p:spPr>
          <a:xfrm>
            <a:off x="1208689" y="1720840"/>
            <a:ext cx="10593677" cy="3416320"/>
          </a:xfrm>
          <a:prstGeom prst="rect">
            <a:avLst/>
          </a:prstGeom>
          <a:noFill/>
          <a:effectLst>
            <a:outerShdw blurRad="50800" dist="50800" dir="5400000" algn="ctr" rotWithShape="0">
              <a:schemeClr val="tx1"/>
            </a:outerShdw>
          </a:effectLst>
        </p:spPr>
        <p:txBody>
          <a:bodyPr wrap="square" rtlCol="0">
            <a:spAutoFit/>
          </a:bodyPr>
          <a:lstStyle/>
          <a:p>
            <a:r>
              <a:rPr lang="en-US" sz="3600" spc="300" dirty="0">
                <a:solidFill>
                  <a:schemeClr val="bg1"/>
                </a:solidFill>
                <a:effectLst>
                  <a:outerShdw blurRad="38100" dist="38100" dir="2700000" algn="tl">
                    <a:srgbClr val="000000">
                      <a:alpha val="43137"/>
                    </a:srgbClr>
                  </a:outerShdw>
                </a:effectLst>
                <a:latin typeface="Copperplate Gothic Bold" panose="020E0705020206020404" pitchFamily="34" charset="0"/>
              </a:rPr>
              <a:t>“We need to discover the root causes of success rather than </a:t>
            </a:r>
          </a:p>
          <a:p>
            <a:r>
              <a:rPr lang="en-US" sz="3600" spc="300" dirty="0">
                <a:solidFill>
                  <a:schemeClr val="bg1"/>
                </a:solidFill>
                <a:effectLst>
                  <a:outerShdw blurRad="38100" dist="38100" dir="2700000" algn="tl">
                    <a:srgbClr val="000000">
                      <a:alpha val="43137"/>
                    </a:srgbClr>
                  </a:outerShdw>
                </a:effectLst>
                <a:latin typeface="Copperplate Gothic Bold" panose="020E0705020206020404" pitchFamily="34" charset="0"/>
              </a:rPr>
              <a:t>the root causes of failure. We </a:t>
            </a:r>
          </a:p>
          <a:p>
            <a:r>
              <a:rPr lang="en-US" sz="3600" spc="300" dirty="0">
                <a:solidFill>
                  <a:schemeClr val="bg1"/>
                </a:solidFill>
                <a:effectLst>
                  <a:outerShdw blurRad="38100" dist="38100" dir="2700000" algn="tl">
                    <a:srgbClr val="000000">
                      <a:alpha val="43137"/>
                    </a:srgbClr>
                  </a:outerShdw>
                </a:effectLst>
                <a:latin typeface="Copperplate Gothic Bold" panose="020E0705020206020404" pitchFamily="34" charset="0"/>
              </a:rPr>
              <a:t>live in the world our questions create.” </a:t>
            </a:r>
          </a:p>
          <a:p>
            <a:r>
              <a:rPr lang="en-US" sz="3600" spc="300" dirty="0">
                <a:solidFill>
                  <a:schemeClr val="bg1"/>
                </a:solidFill>
                <a:effectLst>
                  <a:outerShdw blurRad="38100" dist="38100" dir="2700000" algn="tl">
                    <a:srgbClr val="000000">
                      <a:alpha val="43137"/>
                    </a:srgbClr>
                  </a:outerShdw>
                </a:effectLst>
                <a:latin typeface="Copperplate Gothic Bold" panose="020E0705020206020404" pitchFamily="34" charset="0"/>
              </a:rPr>
              <a:t>~ David Cooperfield</a:t>
            </a:r>
          </a:p>
        </p:txBody>
      </p:sp>
    </p:spTree>
    <p:extLst>
      <p:ext uri="{BB962C8B-B14F-4D97-AF65-F5344CB8AC3E}">
        <p14:creationId xmlns:p14="http://schemas.microsoft.com/office/powerpoint/2010/main" val="418634513"/>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872FA-1551-4F4D-AF38-ED77DAEF5F7B}"/>
              </a:ext>
            </a:extLst>
          </p:cNvPr>
          <p:cNvSpPr>
            <a:spLocks noGrp="1"/>
          </p:cNvSpPr>
          <p:nvPr>
            <p:ph type="title"/>
          </p:nvPr>
        </p:nvSpPr>
        <p:spPr>
          <a:xfrm>
            <a:off x="270662" y="666477"/>
            <a:ext cx="10788912" cy="889054"/>
          </a:xfrm>
        </p:spPr>
        <p:txBody>
          <a:bodyPr/>
          <a:lstStyle/>
          <a:p>
            <a:pPr algn="ctr"/>
            <a:r>
              <a:rPr lang="en-US" dirty="0"/>
              <a:t>Assumptions of Appreciative Inquiry</a:t>
            </a:r>
          </a:p>
        </p:txBody>
      </p:sp>
      <p:sp>
        <p:nvSpPr>
          <p:cNvPr id="4" name="Footer Placeholder 3">
            <a:extLst>
              <a:ext uri="{FF2B5EF4-FFF2-40B4-BE49-F238E27FC236}">
                <a16:creationId xmlns:a16="http://schemas.microsoft.com/office/drawing/2014/main" id="{65FCDAFA-7D41-43B4-BE5B-00FAE45DC3A9}"/>
              </a:ext>
            </a:extLst>
          </p:cNvPr>
          <p:cNvSpPr>
            <a:spLocks noGrp="1"/>
          </p:cNvSpPr>
          <p:nvPr>
            <p:ph type="ftr" sz="quarter" idx="11"/>
          </p:nvPr>
        </p:nvSpPr>
        <p:spPr/>
        <p:txBody>
          <a:bodyPr/>
          <a:lstStyle/>
          <a:p>
            <a:r>
              <a:rPr lang="en-US"/>
              <a:t>(c) 1/15/2023 Teresa Hogan and Lisa Biscay</a:t>
            </a:r>
            <a:endParaRPr lang="en-US" dirty="0"/>
          </a:p>
        </p:txBody>
      </p:sp>
      <p:sp>
        <p:nvSpPr>
          <p:cNvPr id="3" name="TextBox 2">
            <a:extLst>
              <a:ext uri="{FF2B5EF4-FFF2-40B4-BE49-F238E27FC236}">
                <a16:creationId xmlns:a16="http://schemas.microsoft.com/office/drawing/2014/main" id="{DE88881F-627D-4170-83EC-9AA508EFA9B1}"/>
              </a:ext>
            </a:extLst>
          </p:cNvPr>
          <p:cNvSpPr txBox="1"/>
          <p:nvPr/>
        </p:nvSpPr>
        <p:spPr>
          <a:xfrm>
            <a:off x="987552" y="1555531"/>
            <a:ext cx="10248007" cy="3636060"/>
          </a:xfrm>
          <a:prstGeom prst="rect">
            <a:avLst/>
          </a:prstGeom>
          <a:noFill/>
        </p:spPr>
        <p:txBody>
          <a:bodyPr wrap="square" rtlCol="0">
            <a:spAutoFit/>
          </a:bodyPr>
          <a:lstStyle/>
          <a:p>
            <a:pPr marL="342900" indent="-342900">
              <a:lnSpc>
                <a:spcPct val="250000"/>
              </a:lnSpc>
              <a:buFont typeface="+mj-lt"/>
              <a:buAutoNum type="arabicPeriod"/>
            </a:pPr>
            <a:r>
              <a:rPr lang="en-US" sz="2400" b="1" cap="all" dirty="0">
                <a:solidFill>
                  <a:schemeClr val="accent1">
                    <a:lumMod val="50000"/>
                  </a:schemeClr>
                </a:solidFill>
                <a:ea typeface="Gadugi" panose="020B0502040204020203" pitchFamily="34" charset="0"/>
                <a:cs typeface="Arial" panose="020B0604020202020204" pitchFamily="34" charset="0"/>
              </a:rPr>
              <a:t>In every society, organization or group, something works</a:t>
            </a:r>
          </a:p>
          <a:p>
            <a:pPr marL="342900" indent="-342900">
              <a:lnSpc>
                <a:spcPct val="250000"/>
              </a:lnSpc>
              <a:buFont typeface="+mj-lt"/>
              <a:buAutoNum type="arabicPeriod"/>
            </a:pPr>
            <a:r>
              <a:rPr lang="en-US" sz="2400" b="1" cap="all" dirty="0">
                <a:solidFill>
                  <a:schemeClr val="accent1">
                    <a:lumMod val="50000"/>
                  </a:schemeClr>
                </a:solidFill>
                <a:ea typeface="Gadugi" panose="020B0502040204020203" pitchFamily="34" charset="0"/>
                <a:cs typeface="Arial" panose="020B0604020202020204" pitchFamily="34" charset="0"/>
              </a:rPr>
              <a:t>What we focus on becomes our reality</a:t>
            </a:r>
          </a:p>
          <a:p>
            <a:pPr marL="342900" indent="-342900">
              <a:lnSpc>
                <a:spcPct val="250000"/>
              </a:lnSpc>
              <a:buFont typeface="+mj-lt"/>
              <a:buAutoNum type="arabicPeriod"/>
            </a:pPr>
            <a:r>
              <a:rPr lang="en-US" sz="2400" b="1" cap="all" dirty="0">
                <a:solidFill>
                  <a:schemeClr val="accent1">
                    <a:lumMod val="50000"/>
                  </a:schemeClr>
                </a:solidFill>
                <a:ea typeface="Gadugi" panose="020B0502040204020203" pitchFamily="34" charset="0"/>
                <a:cs typeface="Arial" panose="020B0604020202020204" pitchFamily="34" charset="0"/>
              </a:rPr>
              <a:t>Reality is created in the moment.  There are multiple realities</a:t>
            </a:r>
          </a:p>
          <a:p>
            <a:pPr marL="342900" indent="-342900">
              <a:lnSpc>
                <a:spcPct val="250000"/>
              </a:lnSpc>
              <a:buFont typeface="+mj-lt"/>
              <a:buAutoNum type="arabicPeriod"/>
            </a:pPr>
            <a:r>
              <a:rPr lang="en-US" sz="2400" b="1" cap="all" dirty="0">
                <a:solidFill>
                  <a:schemeClr val="accent1">
                    <a:lumMod val="50000"/>
                  </a:schemeClr>
                </a:solidFill>
                <a:ea typeface="Gadugi" panose="020B0502040204020203" pitchFamily="34" charset="0"/>
                <a:cs typeface="Arial" panose="020B0604020202020204" pitchFamily="34" charset="0"/>
              </a:rPr>
              <a:t>The very act of asking questions influences the group</a:t>
            </a:r>
          </a:p>
        </p:txBody>
      </p:sp>
    </p:spTree>
    <p:extLst>
      <p:ext uri="{BB962C8B-B14F-4D97-AF65-F5344CB8AC3E}">
        <p14:creationId xmlns:p14="http://schemas.microsoft.com/office/powerpoint/2010/main" val="889068204"/>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872FA-1551-4F4D-AF38-ED77DAEF5F7B}"/>
              </a:ext>
            </a:extLst>
          </p:cNvPr>
          <p:cNvSpPr>
            <a:spLocks noGrp="1"/>
          </p:cNvSpPr>
          <p:nvPr>
            <p:ph type="title"/>
          </p:nvPr>
        </p:nvSpPr>
        <p:spPr>
          <a:xfrm>
            <a:off x="270662" y="666477"/>
            <a:ext cx="10788912" cy="889054"/>
          </a:xfrm>
        </p:spPr>
        <p:txBody>
          <a:bodyPr/>
          <a:lstStyle/>
          <a:p>
            <a:pPr algn="ctr"/>
            <a:r>
              <a:rPr lang="en-US" dirty="0"/>
              <a:t>Assumptions of Appreciative Inquiry</a:t>
            </a:r>
          </a:p>
        </p:txBody>
      </p:sp>
      <p:sp>
        <p:nvSpPr>
          <p:cNvPr id="4" name="Footer Placeholder 3">
            <a:extLst>
              <a:ext uri="{FF2B5EF4-FFF2-40B4-BE49-F238E27FC236}">
                <a16:creationId xmlns:a16="http://schemas.microsoft.com/office/drawing/2014/main" id="{65FCDAFA-7D41-43B4-BE5B-00FAE45DC3A9}"/>
              </a:ext>
            </a:extLst>
          </p:cNvPr>
          <p:cNvSpPr>
            <a:spLocks noGrp="1"/>
          </p:cNvSpPr>
          <p:nvPr>
            <p:ph type="ftr" sz="quarter" idx="11"/>
          </p:nvPr>
        </p:nvSpPr>
        <p:spPr/>
        <p:txBody>
          <a:bodyPr/>
          <a:lstStyle/>
          <a:p>
            <a:r>
              <a:rPr lang="en-US"/>
              <a:t>(c) 1/15/2023 Teresa Hogan and Lisa Biscay</a:t>
            </a:r>
            <a:endParaRPr lang="en-US" dirty="0"/>
          </a:p>
        </p:txBody>
      </p:sp>
      <p:sp>
        <p:nvSpPr>
          <p:cNvPr id="3" name="TextBox 2">
            <a:extLst>
              <a:ext uri="{FF2B5EF4-FFF2-40B4-BE49-F238E27FC236}">
                <a16:creationId xmlns:a16="http://schemas.microsoft.com/office/drawing/2014/main" id="{DE88881F-627D-4170-83EC-9AA508EFA9B1}"/>
              </a:ext>
            </a:extLst>
          </p:cNvPr>
          <p:cNvSpPr txBox="1"/>
          <p:nvPr/>
        </p:nvSpPr>
        <p:spPr>
          <a:xfrm>
            <a:off x="971996" y="1855454"/>
            <a:ext cx="10248007" cy="4108048"/>
          </a:xfrm>
          <a:prstGeom prst="rect">
            <a:avLst/>
          </a:prstGeom>
          <a:noFill/>
        </p:spPr>
        <p:txBody>
          <a:bodyPr wrap="square" rtlCol="0">
            <a:spAutoFit/>
          </a:bodyPr>
          <a:lstStyle/>
          <a:p>
            <a:pPr marL="342900" indent="-342900">
              <a:buFont typeface="+mj-lt"/>
              <a:buAutoNum type="arabicPeriod" startAt="5"/>
            </a:pPr>
            <a:r>
              <a:rPr lang="en-US" sz="2400" b="1" cap="all" dirty="0">
                <a:solidFill>
                  <a:schemeClr val="accent1">
                    <a:lumMod val="50000"/>
                  </a:schemeClr>
                </a:solidFill>
                <a:ea typeface="Gadugi" panose="020B0502040204020203" pitchFamily="34" charset="0"/>
                <a:cs typeface="Arial" panose="020B0604020202020204" pitchFamily="34" charset="0"/>
              </a:rPr>
              <a:t>People have more confidence to journey to the future when they can carry parts of the past </a:t>
            </a:r>
          </a:p>
          <a:p>
            <a:pPr marL="342900" indent="-342900">
              <a:buFont typeface="+mj-lt"/>
              <a:buAutoNum type="arabicPeriod" startAt="5"/>
            </a:pPr>
            <a:endParaRPr lang="en-US" sz="2400" b="1" cap="all" dirty="0">
              <a:solidFill>
                <a:schemeClr val="accent1">
                  <a:lumMod val="50000"/>
                </a:schemeClr>
              </a:solidFill>
              <a:ea typeface="Gadugi" panose="020B0502040204020203" pitchFamily="34" charset="0"/>
              <a:cs typeface="Arial" panose="020B0604020202020204" pitchFamily="34" charset="0"/>
            </a:endParaRPr>
          </a:p>
          <a:p>
            <a:pPr marL="342900" indent="-342900">
              <a:buFont typeface="+mj-lt"/>
              <a:buAutoNum type="arabicPeriod" startAt="5"/>
            </a:pPr>
            <a:r>
              <a:rPr lang="en-US" sz="2400" b="1" cap="all" dirty="0">
                <a:solidFill>
                  <a:schemeClr val="accent1">
                    <a:lumMod val="50000"/>
                  </a:schemeClr>
                </a:solidFill>
                <a:ea typeface="Gadugi" panose="020B0502040204020203" pitchFamily="34" charset="0"/>
                <a:cs typeface="Arial" panose="020B0604020202020204" pitchFamily="34" charset="0"/>
              </a:rPr>
              <a:t>If we carry parts of the past forward, it should be best of the past</a:t>
            </a:r>
          </a:p>
          <a:p>
            <a:pPr marL="342900" indent="-342900">
              <a:lnSpc>
                <a:spcPct val="250000"/>
              </a:lnSpc>
              <a:buFont typeface="+mj-lt"/>
              <a:buAutoNum type="arabicPeriod" startAt="5"/>
            </a:pPr>
            <a:r>
              <a:rPr lang="en-US" sz="2400" b="1" cap="all" dirty="0">
                <a:solidFill>
                  <a:schemeClr val="accent1">
                    <a:lumMod val="50000"/>
                  </a:schemeClr>
                </a:solidFill>
                <a:ea typeface="Gadugi" panose="020B0502040204020203" pitchFamily="34" charset="0"/>
                <a:cs typeface="Arial" panose="020B0604020202020204" pitchFamily="34" charset="0"/>
              </a:rPr>
              <a:t>It’s important to value differences</a:t>
            </a:r>
          </a:p>
          <a:p>
            <a:pPr marL="342900" indent="-342900">
              <a:lnSpc>
                <a:spcPct val="250000"/>
              </a:lnSpc>
              <a:buFont typeface="+mj-lt"/>
              <a:buAutoNum type="arabicPeriod" startAt="5"/>
            </a:pPr>
            <a:r>
              <a:rPr lang="en-US" sz="2400" b="1" cap="all" dirty="0">
                <a:solidFill>
                  <a:schemeClr val="accent1">
                    <a:lumMod val="50000"/>
                  </a:schemeClr>
                </a:solidFill>
                <a:ea typeface="Gadugi" panose="020B0502040204020203" pitchFamily="34" charset="0"/>
                <a:cs typeface="Arial" panose="020B0604020202020204" pitchFamily="34" charset="0"/>
              </a:rPr>
              <a:t>The language we use creates our reality</a:t>
            </a:r>
          </a:p>
          <a:p>
            <a:pPr>
              <a:lnSpc>
                <a:spcPct val="250000"/>
              </a:lnSpc>
            </a:pPr>
            <a:r>
              <a:rPr lang="en-US" sz="1000" b="1" cap="all" dirty="0">
                <a:solidFill>
                  <a:schemeClr val="accent1">
                    <a:lumMod val="50000"/>
                  </a:schemeClr>
                </a:solidFill>
                <a:ea typeface="Gadugi" panose="020B0502040204020203" pitchFamily="34" charset="0"/>
                <a:cs typeface="Arial" panose="020B0604020202020204" pitchFamily="34" charset="0"/>
              </a:rPr>
              <a:t>“</a:t>
            </a:r>
            <a:r>
              <a:rPr lang="en-US" sz="1000" cap="all" dirty="0">
                <a:solidFill>
                  <a:schemeClr val="accent1">
                    <a:lumMod val="50000"/>
                  </a:schemeClr>
                </a:solidFill>
                <a:ea typeface="Gadugi" panose="020B0502040204020203" pitchFamily="34" charset="0"/>
                <a:cs typeface="Arial" panose="020B0604020202020204" pitchFamily="34" charset="0"/>
              </a:rPr>
              <a:t>The thin book of appreciative inquiry” by sue annis Hammond august, 2013</a:t>
            </a:r>
            <a:endParaRPr lang="en-US" sz="1000" b="1" cap="all" dirty="0">
              <a:solidFill>
                <a:schemeClr val="accent1">
                  <a:lumMod val="50000"/>
                </a:schemeClr>
              </a:solidFill>
              <a:ea typeface="Gadugi" panose="020B0502040204020203" pitchFamily="34" charset="0"/>
              <a:cs typeface="Arial" panose="020B0604020202020204" pitchFamily="34" charset="0"/>
            </a:endParaRPr>
          </a:p>
        </p:txBody>
      </p:sp>
    </p:spTree>
    <p:extLst>
      <p:ext uri="{BB962C8B-B14F-4D97-AF65-F5344CB8AC3E}">
        <p14:creationId xmlns:p14="http://schemas.microsoft.com/office/powerpoint/2010/main" val="888341069"/>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40D0E00-BA3D-4DC4-B946-554E1916D6C6}"/>
              </a:ext>
            </a:extLst>
          </p:cNvPr>
          <p:cNvSpPr>
            <a:spLocks noGrp="1"/>
          </p:cNvSpPr>
          <p:nvPr>
            <p:ph type="ftr" sz="quarter" idx="11"/>
          </p:nvPr>
        </p:nvSpPr>
        <p:spPr/>
        <p:txBody>
          <a:bodyPr/>
          <a:lstStyle/>
          <a:p>
            <a:r>
              <a:rPr lang="en-US"/>
              <a:t>(c) 1/15/2023 Teresa Hogan and Lisa Biscay</a:t>
            </a:r>
            <a:endParaRPr lang="en-US" dirty="0"/>
          </a:p>
        </p:txBody>
      </p:sp>
      <p:pic>
        <p:nvPicPr>
          <p:cNvPr id="3" name="Picture 2">
            <a:extLst>
              <a:ext uri="{FF2B5EF4-FFF2-40B4-BE49-F238E27FC236}">
                <a16:creationId xmlns:a16="http://schemas.microsoft.com/office/drawing/2014/main" id="{CE7AFE2E-5A2A-42E8-8A18-0B89469990D8}"/>
              </a:ext>
            </a:extLst>
          </p:cNvPr>
          <p:cNvPicPr>
            <a:picLocks noChangeAspect="1"/>
          </p:cNvPicPr>
          <p:nvPr/>
        </p:nvPicPr>
        <p:blipFill>
          <a:blip r:embed="rId3"/>
          <a:stretch>
            <a:fillRect/>
          </a:stretch>
        </p:blipFill>
        <p:spPr>
          <a:xfrm>
            <a:off x="1231812" y="1158858"/>
            <a:ext cx="9298444" cy="5230375"/>
          </a:xfrm>
          <a:prstGeom prst="rect">
            <a:avLst/>
          </a:prstGeom>
        </p:spPr>
      </p:pic>
      <p:sp>
        <p:nvSpPr>
          <p:cNvPr id="5" name="Title 1">
            <a:extLst>
              <a:ext uri="{FF2B5EF4-FFF2-40B4-BE49-F238E27FC236}">
                <a16:creationId xmlns:a16="http://schemas.microsoft.com/office/drawing/2014/main" id="{90B8FBA5-0890-432B-9B30-41938322B8F6}"/>
              </a:ext>
            </a:extLst>
          </p:cNvPr>
          <p:cNvSpPr>
            <a:spLocks noGrp="1"/>
          </p:cNvSpPr>
          <p:nvPr>
            <p:ph type="title"/>
          </p:nvPr>
        </p:nvSpPr>
        <p:spPr>
          <a:xfrm>
            <a:off x="1231812" y="193260"/>
            <a:ext cx="9298444" cy="889054"/>
          </a:xfrm>
        </p:spPr>
        <p:txBody>
          <a:bodyPr>
            <a:normAutofit/>
          </a:bodyPr>
          <a:lstStyle/>
          <a:p>
            <a:pPr algn="ctr"/>
            <a:r>
              <a:rPr lang="en-US" dirty="0"/>
              <a:t>Appreciative Inquiry</a:t>
            </a:r>
          </a:p>
        </p:txBody>
      </p:sp>
      <p:sp>
        <p:nvSpPr>
          <p:cNvPr id="2" name="TextBox 1">
            <a:extLst>
              <a:ext uri="{FF2B5EF4-FFF2-40B4-BE49-F238E27FC236}">
                <a16:creationId xmlns:a16="http://schemas.microsoft.com/office/drawing/2014/main" id="{BF7B0213-F406-4E51-82DF-991CC7603319}"/>
              </a:ext>
            </a:extLst>
          </p:cNvPr>
          <p:cNvSpPr txBox="1"/>
          <p:nvPr/>
        </p:nvSpPr>
        <p:spPr>
          <a:xfrm>
            <a:off x="5591504" y="2217683"/>
            <a:ext cx="3689131" cy="830997"/>
          </a:xfrm>
          <a:prstGeom prst="rect">
            <a:avLst/>
          </a:prstGeom>
          <a:noFill/>
        </p:spPr>
        <p:txBody>
          <a:bodyPr wrap="square" rtlCol="0">
            <a:spAutoFit/>
          </a:bodyPr>
          <a:lstStyle/>
          <a:p>
            <a:r>
              <a:rPr lang="en-US" sz="4800" dirty="0">
                <a:solidFill>
                  <a:schemeClr val="tx1">
                    <a:lumMod val="85000"/>
                    <a:lumOff val="15000"/>
                  </a:schemeClr>
                </a:solidFill>
              </a:rPr>
              <a:t>it’s about </a:t>
            </a:r>
          </a:p>
        </p:txBody>
      </p:sp>
    </p:spTree>
    <p:extLst>
      <p:ext uri="{BB962C8B-B14F-4D97-AF65-F5344CB8AC3E}">
        <p14:creationId xmlns:p14="http://schemas.microsoft.com/office/powerpoint/2010/main" val="525994776"/>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872FA-1551-4F4D-AF38-ED77DAEF5F7B}"/>
              </a:ext>
            </a:extLst>
          </p:cNvPr>
          <p:cNvSpPr>
            <a:spLocks noGrp="1"/>
          </p:cNvSpPr>
          <p:nvPr>
            <p:ph type="title"/>
          </p:nvPr>
        </p:nvSpPr>
        <p:spPr/>
        <p:txBody>
          <a:bodyPr/>
          <a:lstStyle/>
          <a:p>
            <a:pPr algn="ctr"/>
            <a:r>
              <a:rPr lang="en-US" dirty="0"/>
              <a:t>Principles of Appreciative Inquiry</a:t>
            </a:r>
          </a:p>
        </p:txBody>
      </p:sp>
      <p:sp>
        <p:nvSpPr>
          <p:cNvPr id="4" name="Footer Placeholder 3">
            <a:extLst>
              <a:ext uri="{FF2B5EF4-FFF2-40B4-BE49-F238E27FC236}">
                <a16:creationId xmlns:a16="http://schemas.microsoft.com/office/drawing/2014/main" id="{65FCDAFA-7D41-43B4-BE5B-00FAE45DC3A9}"/>
              </a:ext>
            </a:extLst>
          </p:cNvPr>
          <p:cNvSpPr>
            <a:spLocks noGrp="1"/>
          </p:cNvSpPr>
          <p:nvPr>
            <p:ph type="ftr" sz="quarter" idx="11"/>
          </p:nvPr>
        </p:nvSpPr>
        <p:spPr>
          <a:xfrm>
            <a:off x="8373979" y="6436423"/>
            <a:ext cx="3726977" cy="338555"/>
          </a:xfrm>
        </p:spPr>
        <p:txBody>
          <a:bodyPr/>
          <a:lstStyle/>
          <a:p>
            <a:r>
              <a:rPr lang="en-US" dirty="0"/>
              <a:t>(c) 1/15/2023 Teresa Hogan and Lisa Biscay</a:t>
            </a:r>
          </a:p>
        </p:txBody>
      </p:sp>
      <p:sp>
        <p:nvSpPr>
          <p:cNvPr id="20" name="Text Placeholder 6">
            <a:extLst>
              <a:ext uri="{FF2B5EF4-FFF2-40B4-BE49-F238E27FC236}">
                <a16:creationId xmlns:a16="http://schemas.microsoft.com/office/drawing/2014/main" id="{E550EFFF-97B8-4AB6-B737-BAE61319EF5D}"/>
              </a:ext>
            </a:extLst>
          </p:cNvPr>
          <p:cNvSpPr>
            <a:spLocks noGrp="1"/>
          </p:cNvSpPr>
          <p:nvPr/>
        </p:nvSpPr>
        <p:spPr>
          <a:xfrm>
            <a:off x="1066800" y="1371759"/>
            <a:ext cx="4937760" cy="73628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algn="ctr"/>
            <a:r>
              <a:rPr lang="en-US" dirty="0">
                <a:solidFill>
                  <a:schemeClr val="bg1"/>
                </a:solidFill>
              </a:rPr>
              <a:t>Problem solving (half-empty)</a:t>
            </a:r>
          </a:p>
        </p:txBody>
      </p:sp>
      <p:sp>
        <p:nvSpPr>
          <p:cNvPr id="21" name="Content Placeholder 7">
            <a:extLst>
              <a:ext uri="{FF2B5EF4-FFF2-40B4-BE49-F238E27FC236}">
                <a16:creationId xmlns:a16="http://schemas.microsoft.com/office/drawing/2014/main" id="{93F2B4E6-1DE8-4849-ABB4-EFD121924971}"/>
              </a:ext>
            </a:extLst>
          </p:cNvPr>
          <p:cNvSpPr>
            <a:spLocks noGrp="1"/>
          </p:cNvSpPr>
          <p:nvPr/>
        </p:nvSpPr>
        <p:spPr>
          <a:xfrm>
            <a:off x="1066800" y="2286424"/>
            <a:ext cx="4937760" cy="3746386"/>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dirty="0"/>
              <a:t>Felt Need - Identification of Problem</a:t>
            </a:r>
          </a:p>
          <a:p>
            <a:pPr algn="ctr"/>
            <a:endParaRPr lang="en-US" dirty="0"/>
          </a:p>
          <a:p>
            <a:pPr algn="ctr"/>
            <a:r>
              <a:rPr lang="en-US" dirty="0"/>
              <a:t>Analysis of causes (Blame)</a:t>
            </a:r>
          </a:p>
          <a:p>
            <a:pPr algn="ctr"/>
            <a:endParaRPr lang="en-US" dirty="0"/>
          </a:p>
          <a:p>
            <a:pPr algn="ctr"/>
            <a:r>
              <a:rPr lang="en-US" dirty="0"/>
              <a:t>Analysis and possible solutions</a:t>
            </a:r>
          </a:p>
          <a:p>
            <a:pPr algn="ctr"/>
            <a:endParaRPr lang="en-US" dirty="0"/>
          </a:p>
          <a:p>
            <a:pPr algn="ctr"/>
            <a:r>
              <a:rPr lang="en-US" dirty="0"/>
              <a:t>Action Planning</a:t>
            </a:r>
          </a:p>
          <a:p>
            <a:pPr algn="ctr"/>
            <a:endParaRPr lang="en-US" dirty="0"/>
          </a:p>
          <a:p>
            <a:pPr algn="ctr"/>
            <a:r>
              <a:rPr lang="en-US" i="1" dirty="0"/>
              <a:t>Basic Assumption:  An organization is a problem to be solved</a:t>
            </a:r>
          </a:p>
        </p:txBody>
      </p:sp>
      <p:sp>
        <p:nvSpPr>
          <p:cNvPr id="22" name="Text Placeholder 8">
            <a:extLst>
              <a:ext uri="{FF2B5EF4-FFF2-40B4-BE49-F238E27FC236}">
                <a16:creationId xmlns:a16="http://schemas.microsoft.com/office/drawing/2014/main" id="{C12D499D-99CF-432F-868D-B59B288267B4}"/>
              </a:ext>
            </a:extLst>
          </p:cNvPr>
          <p:cNvSpPr>
            <a:spLocks noGrp="1"/>
          </p:cNvSpPr>
          <p:nvPr/>
        </p:nvSpPr>
        <p:spPr>
          <a:xfrm>
            <a:off x="6187440" y="1371759"/>
            <a:ext cx="4937760" cy="73628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algn="ctr"/>
            <a:r>
              <a:rPr lang="en-US" dirty="0">
                <a:solidFill>
                  <a:schemeClr val="bg1"/>
                </a:solidFill>
              </a:rPr>
              <a:t>Appreciative inquiry (half-full)</a:t>
            </a:r>
          </a:p>
        </p:txBody>
      </p:sp>
      <p:sp>
        <p:nvSpPr>
          <p:cNvPr id="23" name="Content Placeholder 9">
            <a:extLst>
              <a:ext uri="{FF2B5EF4-FFF2-40B4-BE49-F238E27FC236}">
                <a16:creationId xmlns:a16="http://schemas.microsoft.com/office/drawing/2014/main" id="{2787BA53-0632-4500-9312-7DA242740A2E}"/>
              </a:ext>
            </a:extLst>
          </p:cNvPr>
          <p:cNvSpPr>
            <a:spLocks noGrp="1"/>
          </p:cNvSpPr>
          <p:nvPr/>
        </p:nvSpPr>
        <p:spPr>
          <a:xfrm>
            <a:off x="6187440" y="2286424"/>
            <a:ext cx="4937760" cy="3746385"/>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dirty="0"/>
              <a:t>Appreciating and valuing the best of what is</a:t>
            </a:r>
          </a:p>
          <a:p>
            <a:pPr algn="ctr"/>
            <a:endParaRPr lang="en-US" dirty="0"/>
          </a:p>
          <a:p>
            <a:pPr algn="ctr"/>
            <a:r>
              <a:rPr lang="en-US" dirty="0"/>
              <a:t>Envisioning what might be (Positive Result)</a:t>
            </a:r>
          </a:p>
          <a:p>
            <a:pPr algn="ctr"/>
            <a:endParaRPr lang="en-US" dirty="0"/>
          </a:p>
          <a:p>
            <a:pPr algn="ctr"/>
            <a:r>
              <a:rPr lang="en-US" dirty="0"/>
              <a:t>Dialoguing what should be</a:t>
            </a:r>
          </a:p>
          <a:p>
            <a:pPr algn="ctr"/>
            <a:endParaRPr lang="en-US" dirty="0"/>
          </a:p>
          <a:p>
            <a:pPr algn="ctr"/>
            <a:r>
              <a:rPr lang="en-US" dirty="0"/>
              <a:t>Co-Constructing the new </a:t>
            </a:r>
          </a:p>
          <a:p>
            <a:pPr algn="ctr"/>
            <a:endParaRPr lang="en-US" dirty="0"/>
          </a:p>
          <a:p>
            <a:pPr algn="ctr"/>
            <a:r>
              <a:rPr lang="en-US" i="1" dirty="0"/>
              <a:t>Basic Assumption:  An organization is a mystery to be embraced</a:t>
            </a:r>
          </a:p>
        </p:txBody>
      </p:sp>
      <p:sp>
        <p:nvSpPr>
          <p:cNvPr id="19" name="Arrow: Down 18">
            <a:extLst>
              <a:ext uri="{FF2B5EF4-FFF2-40B4-BE49-F238E27FC236}">
                <a16:creationId xmlns:a16="http://schemas.microsoft.com/office/drawing/2014/main" id="{01E3A76B-C320-467E-A74E-F3869989394F}"/>
              </a:ext>
            </a:extLst>
          </p:cNvPr>
          <p:cNvSpPr/>
          <p:nvPr/>
        </p:nvSpPr>
        <p:spPr>
          <a:xfrm>
            <a:off x="3356517" y="2595626"/>
            <a:ext cx="289932" cy="3371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A8E5E5DF-5982-4516-8501-895C3F53F00F}"/>
              </a:ext>
            </a:extLst>
          </p:cNvPr>
          <p:cNvSpPr/>
          <p:nvPr/>
        </p:nvSpPr>
        <p:spPr>
          <a:xfrm>
            <a:off x="3390714" y="4159616"/>
            <a:ext cx="289932" cy="3371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A89653AA-C4A5-4654-9A0E-6419077704CE}"/>
              </a:ext>
            </a:extLst>
          </p:cNvPr>
          <p:cNvSpPr/>
          <p:nvPr/>
        </p:nvSpPr>
        <p:spPr>
          <a:xfrm>
            <a:off x="3356517" y="3344352"/>
            <a:ext cx="289932" cy="3371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25BB68B4-8C7B-477E-ACF1-F90D99ED3689}"/>
              </a:ext>
            </a:extLst>
          </p:cNvPr>
          <p:cNvSpPr/>
          <p:nvPr/>
        </p:nvSpPr>
        <p:spPr>
          <a:xfrm>
            <a:off x="8511354" y="4855702"/>
            <a:ext cx="289932" cy="3371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29A9E749-3D49-461B-B6F8-D5563A0153E5}"/>
              </a:ext>
            </a:extLst>
          </p:cNvPr>
          <p:cNvSpPr/>
          <p:nvPr/>
        </p:nvSpPr>
        <p:spPr>
          <a:xfrm>
            <a:off x="8511354" y="4114750"/>
            <a:ext cx="289932" cy="3371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7F212C71-170F-488B-A38A-E1A6EBE354CD}"/>
              </a:ext>
            </a:extLst>
          </p:cNvPr>
          <p:cNvSpPr/>
          <p:nvPr/>
        </p:nvSpPr>
        <p:spPr>
          <a:xfrm>
            <a:off x="8511354" y="3373798"/>
            <a:ext cx="289932" cy="3371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7F750DCB-367F-4596-B3B0-B17FF9313183}"/>
              </a:ext>
            </a:extLst>
          </p:cNvPr>
          <p:cNvSpPr/>
          <p:nvPr/>
        </p:nvSpPr>
        <p:spPr>
          <a:xfrm>
            <a:off x="8511354" y="2563281"/>
            <a:ext cx="289932" cy="3371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B3F55CA4-DD91-4413-82E9-E3E5B0B0DF48}"/>
              </a:ext>
            </a:extLst>
          </p:cNvPr>
          <p:cNvSpPr/>
          <p:nvPr/>
        </p:nvSpPr>
        <p:spPr>
          <a:xfrm>
            <a:off x="3390714" y="4855702"/>
            <a:ext cx="289932" cy="3371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092ED10-6C66-F991-D559-3EC430B510BD}"/>
              </a:ext>
            </a:extLst>
          </p:cNvPr>
          <p:cNvSpPr txBox="1"/>
          <p:nvPr/>
        </p:nvSpPr>
        <p:spPr>
          <a:xfrm rot="10800000" flipV="1">
            <a:off x="6987940" y="5971112"/>
            <a:ext cx="4937759" cy="338554"/>
          </a:xfrm>
          <a:prstGeom prst="rect">
            <a:avLst/>
          </a:prstGeom>
          <a:noFill/>
        </p:spPr>
        <p:txBody>
          <a:bodyPr wrap="square" rtlCol="0">
            <a:spAutoFit/>
          </a:bodyPr>
          <a:lstStyle/>
          <a:p>
            <a:r>
              <a:rPr lang="en-US" sz="800" dirty="0"/>
              <a:t>Source:  </a:t>
            </a:r>
            <a:r>
              <a:rPr lang="en-US" sz="800" dirty="0" err="1"/>
              <a:t>Cooperrider</a:t>
            </a:r>
            <a:r>
              <a:rPr lang="en-US" sz="800" dirty="0"/>
              <a:t> and Srivastava “Appreciative Inquiry Into Organizational Life” in research and Organizational Change and Development” 1987</a:t>
            </a:r>
          </a:p>
        </p:txBody>
      </p:sp>
    </p:spTree>
    <p:extLst>
      <p:ext uri="{BB962C8B-B14F-4D97-AF65-F5344CB8AC3E}">
        <p14:creationId xmlns:p14="http://schemas.microsoft.com/office/powerpoint/2010/main" val="1480400479"/>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872FA-1551-4F4D-AF38-ED77DAEF5F7B}"/>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B6931F08-E530-4B75-A3E3-E912AACD06F3}"/>
              </a:ext>
            </a:extLst>
          </p:cNvPr>
          <p:cNvSpPr>
            <a:spLocks noGrp="1"/>
          </p:cNvSpPr>
          <p:nvPr>
            <p:ph sz="half" idx="1"/>
          </p:nvPr>
        </p:nvSpPr>
        <p:spPr>
          <a:xfrm>
            <a:off x="1097280" y="1334278"/>
            <a:ext cx="10058400" cy="4791415"/>
          </a:xfrm>
        </p:spPr>
        <p:txBody>
          <a:bodyPr>
            <a:normAutofit lnSpcReduction="10000"/>
          </a:bodyPr>
          <a:lstStyle/>
          <a:p>
            <a:r>
              <a:rPr lang="en-US" dirty="0"/>
              <a:t>Tell me about yourself.  </a:t>
            </a:r>
          </a:p>
          <a:p>
            <a:r>
              <a:rPr lang="en-US" dirty="0"/>
              <a:t>How long have you been with the company?</a:t>
            </a:r>
          </a:p>
          <a:p>
            <a:r>
              <a:rPr lang="en-US" dirty="0"/>
              <a:t>What are your primary responsibilities?</a:t>
            </a:r>
          </a:p>
          <a:p>
            <a:r>
              <a:rPr lang="en-US" dirty="0"/>
              <a:t>Why are you proud to work here? </a:t>
            </a:r>
          </a:p>
          <a:p>
            <a:r>
              <a:rPr lang="en-US" dirty="0"/>
              <a:t>What is something you or your team accomplished here that you are especially proud of? </a:t>
            </a:r>
          </a:p>
          <a:p>
            <a:r>
              <a:rPr lang="en-US" dirty="0"/>
              <a:t>What (or who) made that possible? What was your contribution?</a:t>
            </a:r>
          </a:p>
          <a:p>
            <a:r>
              <a:rPr lang="en-US" dirty="0"/>
              <a:t>What are the biggest challenges facing you in your role in the coming months, and what could HR do to make your job easier or be more effective in your role?</a:t>
            </a:r>
          </a:p>
          <a:p>
            <a:r>
              <a:rPr lang="en-US" dirty="0"/>
              <a:t>What are the 3 most important things that HR could do to make a positive impact in the company?</a:t>
            </a:r>
          </a:p>
          <a:p>
            <a:r>
              <a:rPr lang="en-US" dirty="0">
                <a:solidFill>
                  <a:schemeClr val="tx1"/>
                </a:solidFill>
              </a:rPr>
              <a:t>What will we need to do to make these things to happen?</a:t>
            </a:r>
          </a:p>
          <a:p>
            <a:r>
              <a:rPr lang="en-US" dirty="0"/>
              <a:t>Who else is it important that I talk to in order to gain a better understanding of the company?</a:t>
            </a:r>
          </a:p>
          <a:p>
            <a:endParaRPr lang="en-US" dirty="0"/>
          </a:p>
        </p:txBody>
      </p:sp>
      <p:sp>
        <p:nvSpPr>
          <p:cNvPr id="4" name="Footer Placeholder 3">
            <a:extLst>
              <a:ext uri="{FF2B5EF4-FFF2-40B4-BE49-F238E27FC236}">
                <a16:creationId xmlns:a16="http://schemas.microsoft.com/office/drawing/2014/main" id="{65FCDAFA-7D41-43B4-BE5B-00FAE45DC3A9}"/>
              </a:ext>
            </a:extLst>
          </p:cNvPr>
          <p:cNvSpPr>
            <a:spLocks noGrp="1"/>
          </p:cNvSpPr>
          <p:nvPr>
            <p:ph type="ftr" sz="quarter" idx="11"/>
          </p:nvPr>
        </p:nvSpPr>
        <p:spPr/>
        <p:txBody>
          <a:bodyPr/>
          <a:lstStyle/>
          <a:p>
            <a:r>
              <a:rPr lang="en-US"/>
              <a:t>(c) 1/15/2023 Teresa Hogan and Lisa Biscay</a:t>
            </a:r>
            <a:endParaRPr lang="en-US" dirty="0"/>
          </a:p>
        </p:txBody>
      </p:sp>
      <p:pic>
        <p:nvPicPr>
          <p:cNvPr id="5" name="Picture 4">
            <a:extLst>
              <a:ext uri="{FF2B5EF4-FFF2-40B4-BE49-F238E27FC236}">
                <a16:creationId xmlns:a16="http://schemas.microsoft.com/office/drawing/2014/main" id="{1E3129BD-70E0-41A8-AF8E-B6D25839A8AF}"/>
              </a:ext>
            </a:extLst>
          </p:cNvPr>
          <p:cNvPicPr>
            <a:picLocks noChangeAspect="1"/>
          </p:cNvPicPr>
          <p:nvPr/>
        </p:nvPicPr>
        <p:blipFill>
          <a:blip r:embed="rId3"/>
          <a:stretch>
            <a:fillRect/>
          </a:stretch>
        </p:blipFill>
        <p:spPr>
          <a:xfrm>
            <a:off x="5965902" y="732307"/>
            <a:ext cx="2322164" cy="2476388"/>
          </a:xfrm>
          <a:prstGeom prst="rect">
            <a:avLst/>
          </a:prstGeom>
        </p:spPr>
      </p:pic>
    </p:spTree>
    <p:extLst>
      <p:ext uri="{BB962C8B-B14F-4D97-AF65-F5344CB8AC3E}">
        <p14:creationId xmlns:p14="http://schemas.microsoft.com/office/powerpoint/2010/main" val="2559872561"/>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E6733-B187-4890-8441-F8B5114A2CEE}"/>
              </a:ext>
            </a:extLst>
          </p:cNvPr>
          <p:cNvSpPr>
            <a:spLocks noGrp="1"/>
          </p:cNvSpPr>
          <p:nvPr>
            <p:ph type="title"/>
          </p:nvPr>
        </p:nvSpPr>
        <p:spPr>
          <a:xfrm>
            <a:off x="1065227" y="304321"/>
            <a:ext cx="10058400" cy="889054"/>
          </a:xfrm>
        </p:spPr>
        <p:txBody>
          <a:bodyPr/>
          <a:lstStyle/>
          <a:p>
            <a:r>
              <a:rPr lang="en-US" dirty="0"/>
              <a:t>First 30 Days</a:t>
            </a:r>
          </a:p>
        </p:txBody>
      </p:sp>
      <p:sp>
        <p:nvSpPr>
          <p:cNvPr id="3" name="Content Placeholder 2">
            <a:extLst>
              <a:ext uri="{FF2B5EF4-FFF2-40B4-BE49-F238E27FC236}">
                <a16:creationId xmlns:a16="http://schemas.microsoft.com/office/drawing/2014/main" id="{CB3E0F04-BDBE-4494-B446-D96EDEF482CF}"/>
              </a:ext>
            </a:extLst>
          </p:cNvPr>
          <p:cNvSpPr>
            <a:spLocks noGrp="1"/>
          </p:cNvSpPr>
          <p:nvPr>
            <p:ph sz="half" idx="1"/>
          </p:nvPr>
        </p:nvSpPr>
        <p:spPr>
          <a:xfrm>
            <a:off x="1065227" y="1193375"/>
            <a:ext cx="10058400" cy="5206314"/>
          </a:xfrm>
        </p:spPr>
        <p:txBody>
          <a:bodyPr>
            <a:normAutofit lnSpcReduction="10000"/>
          </a:bodyPr>
          <a:lstStyle/>
          <a:p>
            <a:pPr marL="0" indent="0">
              <a:buNone/>
            </a:pPr>
            <a:r>
              <a:rPr lang="en-US" sz="3000" b="1" dirty="0"/>
              <a:t>GET OUT OF YOUR CHAIR…      </a:t>
            </a:r>
          </a:p>
          <a:p>
            <a:pPr marL="0" indent="0">
              <a:buNone/>
            </a:pPr>
            <a:r>
              <a:rPr lang="en-US" sz="2400" b="1" dirty="0"/>
              <a:t>                                             </a:t>
            </a:r>
            <a:r>
              <a:rPr lang="en-US" sz="3000" b="1" dirty="0"/>
              <a:t>….. (AND INTO THE BUSINESS!)</a:t>
            </a:r>
          </a:p>
          <a:p>
            <a:pPr lvl="1"/>
            <a:r>
              <a:rPr lang="en-US" sz="2400" dirty="0"/>
              <a:t>Visit the work  </a:t>
            </a:r>
          </a:p>
          <a:p>
            <a:pPr lvl="1"/>
            <a:r>
              <a:rPr lang="en-US" sz="2400" dirty="0"/>
              <a:t>Go to meetings</a:t>
            </a:r>
          </a:p>
          <a:p>
            <a:pPr lvl="1"/>
            <a:r>
              <a:rPr lang="en-US" sz="2400" dirty="0"/>
              <a:t>How does your business make money?</a:t>
            </a:r>
          </a:p>
          <a:p>
            <a:pPr lvl="1"/>
            <a:r>
              <a:rPr lang="en-US" sz="2400" dirty="0"/>
              <a:t>Who are your competitors?  (Market, Employees)</a:t>
            </a:r>
          </a:p>
          <a:p>
            <a:pPr lvl="1"/>
            <a:r>
              <a:rPr lang="en-US" sz="2400" dirty="0"/>
              <a:t>Check out the systems</a:t>
            </a:r>
          </a:p>
          <a:p>
            <a:pPr lvl="2"/>
            <a:r>
              <a:rPr lang="en-US" sz="2400" dirty="0"/>
              <a:t>HRIS? Excel? Payroll?  Accounting? Security?</a:t>
            </a:r>
          </a:p>
          <a:p>
            <a:pPr lvl="2"/>
            <a:r>
              <a:rPr lang="en-US" sz="2400" dirty="0"/>
              <a:t>Note redundancies and opportunities for improvement </a:t>
            </a:r>
          </a:p>
          <a:p>
            <a:pPr lvl="2"/>
            <a:r>
              <a:rPr lang="en-US" sz="2400" dirty="0"/>
              <a:t>Important company cycles and deadlines?</a:t>
            </a:r>
          </a:p>
          <a:p>
            <a:pPr marL="0" indent="0">
              <a:buNone/>
            </a:pPr>
            <a:endParaRPr lang="en-US" dirty="0">
              <a:solidFill>
                <a:srgbClr val="7030A0"/>
              </a:solidFill>
            </a:endParaRPr>
          </a:p>
          <a:p>
            <a:pPr marL="0" indent="0">
              <a:buNone/>
            </a:pPr>
            <a:r>
              <a:rPr lang="en-US" sz="2600" dirty="0">
                <a:solidFill>
                  <a:srgbClr val="7030A0"/>
                </a:solidFill>
              </a:rPr>
              <a:t>ASK QUESTIONS. DON’T JUDGE……… </a:t>
            </a:r>
            <a:r>
              <a:rPr lang="en-US" sz="2600" b="1" dirty="0">
                <a:solidFill>
                  <a:srgbClr val="7030A0"/>
                </a:solidFill>
              </a:rPr>
              <a:t>BE A SPONGE.</a:t>
            </a:r>
          </a:p>
          <a:p>
            <a:pPr marL="914400" lvl="2" indent="0">
              <a:buNone/>
            </a:pPr>
            <a:endParaRPr lang="en-US" dirty="0"/>
          </a:p>
          <a:p>
            <a:pPr marL="914400" lvl="1" indent="-457200">
              <a:buFont typeface="+mj-lt"/>
              <a:buAutoNum type="arabicPeriod" startAt="2"/>
            </a:pPr>
            <a:endParaRPr lang="en-US" dirty="0"/>
          </a:p>
        </p:txBody>
      </p:sp>
      <p:sp>
        <p:nvSpPr>
          <p:cNvPr id="4" name="Footer Placeholder 3">
            <a:extLst>
              <a:ext uri="{FF2B5EF4-FFF2-40B4-BE49-F238E27FC236}">
                <a16:creationId xmlns:a16="http://schemas.microsoft.com/office/drawing/2014/main" id="{ED8948D2-A5E0-4097-851D-2635BA18E07D}"/>
              </a:ext>
            </a:extLst>
          </p:cNvPr>
          <p:cNvSpPr>
            <a:spLocks noGrp="1"/>
          </p:cNvSpPr>
          <p:nvPr>
            <p:ph type="ftr" sz="quarter" idx="11"/>
          </p:nvPr>
        </p:nvSpPr>
        <p:spPr>
          <a:xfrm>
            <a:off x="8885532" y="6474799"/>
            <a:ext cx="5938836" cy="309201"/>
          </a:xfrm>
        </p:spPr>
        <p:txBody>
          <a:bodyPr/>
          <a:lstStyle/>
          <a:p>
            <a:r>
              <a:rPr lang="en-US" dirty="0"/>
              <a:t>(c) 1/15/2023 Teresa Hogan and Lisa Biscay</a:t>
            </a:r>
          </a:p>
        </p:txBody>
      </p:sp>
      <p:pic>
        <p:nvPicPr>
          <p:cNvPr id="5" name="Picture 4">
            <a:extLst>
              <a:ext uri="{FF2B5EF4-FFF2-40B4-BE49-F238E27FC236}">
                <a16:creationId xmlns:a16="http://schemas.microsoft.com/office/drawing/2014/main" id="{B8CF3F43-CA81-4350-8F46-135E349E0FDB}"/>
              </a:ext>
            </a:extLst>
          </p:cNvPr>
          <p:cNvPicPr>
            <a:picLocks noChangeAspect="1"/>
          </p:cNvPicPr>
          <p:nvPr/>
        </p:nvPicPr>
        <p:blipFill>
          <a:blip r:embed="rId3"/>
          <a:stretch>
            <a:fillRect/>
          </a:stretch>
        </p:blipFill>
        <p:spPr>
          <a:xfrm>
            <a:off x="8124272" y="2002684"/>
            <a:ext cx="3618264" cy="37935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79274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E1C0E-F036-097A-E7D2-0825EBA99EB4}"/>
              </a:ext>
            </a:extLst>
          </p:cNvPr>
          <p:cNvSpPr>
            <a:spLocks noGrp="1"/>
          </p:cNvSpPr>
          <p:nvPr>
            <p:ph type="title"/>
          </p:nvPr>
        </p:nvSpPr>
        <p:spPr/>
        <p:txBody>
          <a:bodyPr/>
          <a:lstStyle/>
          <a:p>
            <a:pPr algn="ctr"/>
            <a:r>
              <a:rPr lang="en-US" dirty="0"/>
              <a:t>Objectives</a:t>
            </a:r>
          </a:p>
        </p:txBody>
      </p:sp>
      <p:sp>
        <p:nvSpPr>
          <p:cNvPr id="3" name="Content Placeholder 2">
            <a:extLst>
              <a:ext uri="{FF2B5EF4-FFF2-40B4-BE49-F238E27FC236}">
                <a16:creationId xmlns:a16="http://schemas.microsoft.com/office/drawing/2014/main" id="{1B199A27-1C0D-AF51-5650-2B293E697B05}"/>
              </a:ext>
            </a:extLst>
          </p:cNvPr>
          <p:cNvSpPr>
            <a:spLocks noGrp="1"/>
          </p:cNvSpPr>
          <p:nvPr>
            <p:ph sz="half" idx="1"/>
          </p:nvPr>
        </p:nvSpPr>
        <p:spPr/>
        <p:txBody>
          <a:bodyPr/>
          <a:lstStyle/>
          <a:p>
            <a:pPr>
              <a:buFont typeface="Wingdings" panose="05000000000000000000" pitchFamily="2" charset="2"/>
              <a:buChar char="q"/>
            </a:pPr>
            <a:r>
              <a:rPr lang="en-US" sz="3200" dirty="0"/>
              <a:t>  Explore the changing scope of Human Resources</a:t>
            </a:r>
          </a:p>
          <a:p>
            <a:pPr>
              <a:buFont typeface="Wingdings" panose="05000000000000000000" pitchFamily="2" charset="2"/>
              <a:buChar char="q"/>
            </a:pPr>
            <a:r>
              <a:rPr lang="en-US" sz="3200" dirty="0"/>
              <a:t>  Strategies and Action Plans for starting a new role</a:t>
            </a:r>
          </a:p>
          <a:p>
            <a:pPr>
              <a:buFont typeface="Wingdings" panose="05000000000000000000" pitchFamily="2" charset="2"/>
              <a:buChar char="q"/>
            </a:pPr>
            <a:r>
              <a:rPr lang="en-US" sz="3200" dirty="0"/>
              <a:t>  Communication techniques for success</a:t>
            </a:r>
          </a:p>
          <a:p>
            <a:pPr>
              <a:buFont typeface="Wingdings" panose="05000000000000000000" pitchFamily="2" charset="2"/>
              <a:buChar char="q"/>
            </a:pPr>
            <a:r>
              <a:rPr lang="en-US" sz="3200" dirty="0"/>
              <a:t>  Pitfalls to avoid</a:t>
            </a:r>
          </a:p>
          <a:p>
            <a:pPr>
              <a:buFont typeface="Wingdings" panose="05000000000000000000" pitchFamily="2" charset="2"/>
              <a:buChar char="q"/>
            </a:pPr>
            <a:r>
              <a:rPr lang="en-US" sz="3200" dirty="0"/>
              <a:t>  Onboarding and Offboarding- some best practices </a:t>
            </a:r>
          </a:p>
          <a:p>
            <a:pPr>
              <a:buFont typeface="Wingdings" panose="05000000000000000000" pitchFamily="2" charset="2"/>
              <a:buChar char="q"/>
            </a:pPr>
            <a:r>
              <a:rPr lang="en-US" sz="3200" dirty="0"/>
              <a:t>  Remembering  the human factor in Human Resources</a:t>
            </a:r>
          </a:p>
          <a:p>
            <a:endParaRPr lang="en-US" dirty="0"/>
          </a:p>
        </p:txBody>
      </p:sp>
      <p:sp>
        <p:nvSpPr>
          <p:cNvPr id="4" name="Footer Placeholder 3">
            <a:extLst>
              <a:ext uri="{FF2B5EF4-FFF2-40B4-BE49-F238E27FC236}">
                <a16:creationId xmlns:a16="http://schemas.microsoft.com/office/drawing/2014/main" id="{0A9291C6-E461-3393-BBFD-EB047CDD0FCE}"/>
              </a:ext>
            </a:extLst>
          </p:cNvPr>
          <p:cNvSpPr>
            <a:spLocks noGrp="1"/>
          </p:cNvSpPr>
          <p:nvPr>
            <p:ph type="ftr" sz="quarter" idx="11"/>
          </p:nvPr>
        </p:nvSpPr>
        <p:spPr/>
        <p:txBody>
          <a:bodyPr/>
          <a:lstStyle/>
          <a:p>
            <a:r>
              <a:rPr lang="en-US"/>
              <a:t>(c) 1/15/2023 Teresa Hogan and Lisa Biscay</a:t>
            </a:r>
            <a:endParaRPr lang="en-US" dirty="0"/>
          </a:p>
        </p:txBody>
      </p:sp>
    </p:spTree>
    <p:extLst>
      <p:ext uri="{BB962C8B-B14F-4D97-AF65-F5344CB8AC3E}">
        <p14:creationId xmlns:p14="http://schemas.microsoft.com/office/powerpoint/2010/main" val="1940359926"/>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First 60 Days</a:t>
            </a:r>
          </a:p>
        </p:txBody>
      </p:sp>
      <p:sp>
        <p:nvSpPr>
          <p:cNvPr id="3" name="Content Placeholder 2"/>
          <p:cNvSpPr>
            <a:spLocks noGrp="1"/>
          </p:cNvSpPr>
          <p:nvPr>
            <p:ph sz="half" idx="1"/>
          </p:nvPr>
        </p:nvSpPr>
        <p:spPr>
          <a:xfrm>
            <a:off x="656277" y="1334278"/>
            <a:ext cx="6036134" cy="4534815"/>
          </a:xfrm>
        </p:spPr>
        <p:txBody>
          <a:bodyPr>
            <a:normAutofit/>
          </a:bodyPr>
          <a:lstStyle/>
          <a:p>
            <a:pPr marL="0" indent="0">
              <a:buNone/>
            </a:pPr>
            <a:r>
              <a:rPr lang="en-US" sz="2400" b="1" dirty="0"/>
              <a:t>EXPLORE THE CULTURE</a:t>
            </a:r>
          </a:p>
          <a:p>
            <a:pPr lvl="1"/>
            <a:r>
              <a:rPr lang="en-US" sz="2400" dirty="0"/>
              <a:t>What are the organizations values?</a:t>
            </a:r>
          </a:p>
          <a:p>
            <a:pPr lvl="1"/>
            <a:r>
              <a:rPr lang="en-US" sz="2400" dirty="0"/>
              <a:t>Is what is communicated what is practiced?</a:t>
            </a:r>
          </a:p>
          <a:p>
            <a:pPr lvl="1"/>
            <a:r>
              <a:rPr lang="en-US" sz="2400" dirty="0"/>
              <a:t>Do behaviors differ between teams,                                  departments or functional units?</a:t>
            </a:r>
          </a:p>
          <a:p>
            <a:pPr lvl="1"/>
            <a:endParaRPr lang="en-US" sz="2400" dirty="0"/>
          </a:p>
          <a:p>
            <a:pPr marL="457200" lvl="1" indent="0">
              <a:buNone/>
            </a:pPr>
            <a:r>
              <a:rPr lang="en-US" sz="2400" b="1" dirty="0"/>
              <a:t>DON’T:</a:t>
            </a:r>
          </a:p>
          <a:p>
            <a:pPr lvl="1"/>
            <a:r>
              <a:rPr lang="en-US" sz="2400" dirty="0"/>
              <a:t>Tell them what needs to be fixed</a:t>
            </a:r>
          </a:p>
          <a:p>
            <a:pPr lvl="1"/>
            <a:r>
              <a:rPr lang="en-US" sz="2400" dirty="0"/>
              <a:t>Assign blame</a:t>
            </a:r>
          </a:p>
          <a:p>
            <a:pPr lvl="1"/>
            <a:r>
              <a:rPr lang="en-US" sz="2400" dirty="0"/>
              <a:t>“Well, this is how we did it at Know-It All Co”</a:t>
            </a:r>
          </a:p>
        </p:txBody>
      </p:sp>
      <p:sp>
        <p:nvSpPr>
          <p:cNvPr id="5" name="Footer Placeholder 4">
            <a:extLst>
              <a:ext uri="{FF2B5EF4-FFF2-40B4-BE49-F238E27FC236}">
                <a16:creationId xmlns:a16="http://schemas.microsoft.com/office/drawing/2014/main" id="{D58141E1-FB04-4B62-B365-F6B1F1D63823}"/>
              </a:ext>
            </a:extLst>
          </p:cNvPr>
          <p:cNvSpPr>
            <a:spLocks noGrp="1"/>
          </p:cNvSpPr>
          <p:nvPr>
            <p:ph type="ftr" sz="quarter" idx="11"/>
          </p:nvPr>
        </p:nvSpPr>
        <p:spPr>
          <a:xfrm>
            <a:off x="8885532" y="6474799"/>
            <a:ext cx="5938836" cy="309201"/>
          </a:xfrm>
        </p:spPr>
        <p:txBody>
          <a:bodyPr/>
          <a:lstStyle/>
          <a:p>
            <a:r>
              <a:rPr lang="en-US" dirty="0"/>
              <a:t>(c) 1/15/2023 Teresa Hogan and Lisa Biscay</a:t>
            </a:r>
          </a:p>
        </p:txBody>
      </p:sp>
      <p:pic>
        <p:nvPicPr>
          <p:cNvPr id="4" name="Picture 3">
            <a:extLst>
              <a:ext uri="{FF2B5EF4-FFF2-40B4-BE49-F238E27FC236}">
                <a16:creationId xmlns:a16="http://schemas.microsoft.com/office/drawing/2014/main" id="{150D219A-FCD4-4FB4-8634-05387ECDA706}"/>
              </a:ext>
            </a:extLst>
          </p:cNvPr>
          <p:cNvPicPr>
            <a:picLocks noChangeAspect="1"/>
          </p:cNvPicPr>
          <p:nvPr/>
        </p:nvPicPr>
        <p:blipFill>
          <a:blip r:embed="rId3"/>
          <a:stretch>
            <a:fillRect/>
          </a:stretch>
        </p:blipFill>
        <p:spPr>
          <a:xfrm>
            <a:off x="6931161" y="1334278"/>
            <a:ext cx="4479435" cy="4330347"/>
          </a:xfrm>
          <a:prstGeom prst="rect">
            <a:avLst/>
          </a:prstGeom>
        </p:spPr>
      </p:pic>
    </p:spTree>
    <p:extLst>
      <p:ext uri="{BB962C8B-B14F-4D97-AF65-F5344CB8AC3E}">
        <p14:creationId xmlns:p14="http://schemas.microsoft.com/office/powerpoint/2010/main" val="1383837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First 60 days</a:t>
            </a:r>
          </a:p>
        </p:txBody>
      </p:sp>
      <p:sp>
        <p:nvSpPr>
          <p:cNvPr id="3" name="Content Placeholder 2"/>
          <p:cNvSpPr>
            <a:spLocks noGrp="1"/>
          </p:cNvSpPr>
          <p:nvPr>
            <p:ph sz="half" idx="1"/>
          </p:nvPr>
        </p:nvSpPr>
        <p:spPr>
          <a:xfrm>
            <a:off x="1097280" y="1161592"/>
            <a:ext cx="5440154" cy="4825322"/>
          </a:xfrm>
        </p:spPr>
        <p:txBody>
          <a:bodyPr>
            <a:normAutofit/>
          </a:bodyPr>
          <a:lstStyle/>
          <a:p>
            <a:pPr marL="0" indent="0">
              <a:buNone/>
            </a:pPr>
            <a:r>
              <a:rPr lang="en-US" sz="2400" b="1" dirty="0"/>
              <a:t>CREATE A FEEDBACK SCHEDULE</a:t>
            </a:r>
          </a:p>
          <a:p>
            <a:pPr lvl="1"/>
            <a:r>
              <a:rPr lang="en-US" sz="2400" dirty="0">
                <a:solidFill>
                  <a:schemeClr val="tx1"/>
                </a:solidFill>
              </a:rPr>
              <a:t>Communication with your Manager is important</a:t>
            </a:r>
          </a:p>
          <a:p>
            <a:pPr lvl="1"/>
            <a:r>
              <a:rPr lang="en-US" sz="2400" dirty="0">
                <a:solidFill>
                  <a:schemeClr val="tx1"/>
                </a:solidFill>
              </a:rPr>
              <a:t>Create ongoing communication schedule with key players  </a:t>
            </a:r>
          </a:p>
          <a:p>
            <a:pPr lvl="1"/>
            <a:endParaRPr lang="en-US" sz="2400" dirty="0">
              <a:solidFill>
                <a:schemeClr val="accent2">
                  <a:lumMod val="75000"/>
                </a:schemeClr>
              </a:solidFill>
            </a:endParaRPr>
          </a:p>
          <a:p>
            <a:pPr marL="201168" lvl="1" indent="0">
              <a:buNone/>
            </a:pPr>
            <a:r>
              <a:rPr lang="en-US" sz="2400" b="1" dirty="0"/>
              <a:t>START IDENTIFYING OPPORTUNITIES</a:t>
            </a:r>
          </a:p>
          <a:p>
            <a:pPr lvl="1"/>
            <a:r>
              <a:rPr lang="en-US" sz="2400" dirty="0"/>
              <a:t>Policies</a:t>
            </a:r>
          </a:p>
          <a:p>
            <a:pPr lvl="1"/>
            <a:r>
              <a:rPr lang="en-US" sz="2400" dirty="0"/>
              <a:t>Practices</a:t>
            </a:r>
          </a:p>
          <a:p>
            <a:pPr lvl="1"/>
            <a:r>
              <a:rPr lang="en-US" sz="2400" dirty="0"/>
              <a:t>Roles</a:t>
            </a:r>
          </a:p>
          <a:p>
            <a:pPr lvl="1"/>
            <a:r>
              <a:rPr lang="en-US" sz="2400" dirty="0"/>
              <a:t>Training</a:t>
            </a:r>
          </a:p>
          <a:p>
            <a:pPr lvl="1"/>
            <a:r>
              <a:rPr lang="en-US" sz="2400" dirty="0"/>
              <a:t>Systems</a:t>
            </a:r>
          </a:p>
          <a:p>
            <a:pPr marL="457200" lvl="1" indent="0">
              <a:buNone/>
            </a:pPr>
            <a:endParaRPr lang="en-US" dirty="0"/>
          </a:p>
          <a:p>
            <a:pPr lvl="1"/>
            <a:endParaRPr lang="en-US" dirty="0"/>
          </a:p>
        </p:txBody>
      </p:sp>
      <p:sp>
        <p:nvSpPr>
          <p:cNvPr id="4" name="Footer Placeholder 3">
            <a:extLst>
              <a:ext uri="{FF2B5EF4-FFF2-40B4-BE49-F238E27FC236}">
                <a16:creationId xmlns:a16="http://schemas.microsoft.com/office/drawing/2014/main" id="{730714E8-6506-42FD-9BBE-012D77012FE6}"/>
              </a:ext>
            </a:extLst>
          </p:cNvPr>
          <p:cNvSpPr>
            <a:spLocks noGrp="1"/>
          </p:cNvSpPr>
          <p:nvPr>
            <p:ph type="ftr" sz="quarter" idx="11"/>
          </p:nvPr>
        </p:nvSpPr>
        <p:spPr>
          <a:xfrm>
            <a:off x="8885532" y="6474799"/>
            <a:ext cx="5938836" cy="309201"/>
          </a:xfrm>
        </p:spPr>
        <p:txBody>
          <a:bodyPr/>
          <a:lstStyle/>
          <a:p>
            <a:r>
              <a:rPr lang="en-US" dirty="0"/>
              <a:t>(c) 1/15/2023 Teresa Hogan and Lisa Biscay</a:t>
            </a:r>
          </a:p>
        </p:txBody>
      </p:sp>
      <p:pic>
        <p:nvPicPr>
          <p:cNvPr id="10" name="Picture 9">
            <a:extLst>
              <a:ext uri="{FF2B5EF4-FFF2-40B4-BE49-F238E27FC236}">
                <a16:creationId xmlns:a16="http://schemas.microsoft.com/office/drawing/2014/main" id="{AF9D57EB-E5E1-4B1E-8A7F-88B7ECAF65C5}"/>
              </a:ext>
            </a:extLst>
          </p:cNvPr>
          <p:cNvPicPr>
            <a:picLocks noChangeAspect="1"/>
          </p:cNvPicPr>
          <p:nvPr/>
        </p:nvPicPr>
        <p:blipFill>
          <a:blip r:embed="rId3"/>
          <a:stretch>
            <a:fillRect/>
          </a:stretch>
        </p:blipFill>
        <p:spPr>
          <a:xfrm>
            <a:off x="6957544" y="1542451"/>
            <a:ext cx="4897406" cy="4153957"/>
          </a:xfrm>
          <a:prstGeom prst="rect">
            <a:avLst/>
          </a:prstGeom>
        </p:spPr>
      </p:pic>
    </p:spTree>
    <p:extLst>
      <p:ext uri="{BB962C8B-B14F-4D97-AF65-F5344CB8AC3E}">
        <p14:creationId xmlns:p14="http://schemas.microsoft.com/office/powerpoint/2010/main" val="1965694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C6DEF8F9-FFEF-4EDB-8A06-8A7884ED42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E0747CA7-2579-4FF5-95CF-E3FA65C9E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1C63BD94-CA0C-4C27-BB07-89F71DEA2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4820"/>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1" name="Rectangle 30">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2370" y="516835"/>
            <a:ext cx="3084844" cy="5772840"/>
          </a:xfrm>
        </p:spPr>
        <p:txBody>
          <a:bodyPr vert="horz" lIns="91440" tIns="45720" rIns="91440" bIns="45720" rtlCol="0" anchor="ctr">
            <a:normAutofit/>
          </a:bodyPr>
          <a:lstStyle/>
          <a:p>
            <a:r>
              <a:rPr lang="en-US" sz="3600">
                <a:solidFill>
                  <a:srgbClr val="FFFFFF"/>
                </a:solidFill>
              </a:rPr>
              <a:t>90 Days - REVIEW AND MAKE YOUR ACTION PLAN</a:t>
            </a:r>
          </a:p>
        </p:txBody>
      </p:sp>
      <p:sp>
        <p:nvSpPr>
          <p:cNvPr id="35" name="Rectangle 34">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Footer Placeholder 3">
            <a:extLst>
              <a:ext uri="{FF2B5EF4-FFF2-40B4-BE49-F238E27FC236}">
                <a16:creationId xmlns:a16="http://schemas.microsoft.com/office/drawing/2014/main" id="{EA16ADD4-8F6F-4C33-8818-C3B72E65CAD8}"/>
              </a:ext>
            </a:extLst>
          </p:cNvPr>
          <p:cNvSpPr>
            <a:spLocks noGrp="1"/>
          </p:cNvSpPr>
          <p:nvPr>
            <p:ph type="ftr" sz="quarter" idx="11"/>
          </p:nvPr>
        </p:nvSpPr>
        <p:spPr>
          <a:xfrm>
            <a:off x="4742017" y="6459785"/>
            <a:ext cx="5105169" cy="365125"/>
          </a:xfrm>
        </p:spPr>
        <p:txBody>
          <a:bodyPr vert="horz" lIns="91440" tIns="45720" rIns="91440" bIns="45720" rtlCol="0" anchor="ctr">
            <a:normAutofit/>
          </a:bodyPr>
          <a:lstStyle/>
          <a:p>
            <a:pPr algn="l">
              <a:spcAft>
                <a:spcPts val="600"/>
              </a:spcAft>
            </a:pPr>
            <a:r>
              <a:rPr lang="en-US" kern="1200" cap="all" baseline="0">
                <a:solidFill>
                  <a:schemeClr val="tx2"/>
                </a:solidFill>
                <a:latin typeface="+mn-lt"/>
                <a:ea typeface="+mn-ea"/>
                <a:cs typeface="+mn-cs"/>
              </a:rPr>
              <a:t>(c) 1/15/2023 Teresa Hogan and Lisa Biscay</a:t>
            </a:r>
          </a:p>
        </p:txBody>
      </p:sp>
      <p:graphicFrame>
        <p:nvGraphicFramePr>
          <p:cNvPr id="6" name="Content Placeholder 2">
            <a:extLst>
              <a:ext uri="{FF2B5EF4-FFF2-40B4-BE49-F238E27FC236}">
                <a16:creationId xmlns:a16="http://schemas.microsoft.com/office/drawing/2014/main" id="{C0558A94-2DA3-2C4C-406E-3BDC29181DEE}"/>
              </a:ext>
            </a:extLst>
          </p:cNvPr>
          <p:cNvGraphicFramePr>
            <a:graphicFrameLocks noGrp="1"/>
          </p:cNvGraphicFramePr>
          <p:nvPr>
            <p:ph sz="half" idx="1"/>
            <p:extLst>
              <p:ext uri="{D42A27DB-BD31-4B8C-83A1-F6EECF244321}">
                <p14:modId xmlns:p14="http://schemas.microsoft.com/office/powerpoint/2010/main" val="201113802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6768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8" name="Rectangle 47">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0" name="Straight Connector 49">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2" name="Rectangle 5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2370" y="605896"/>
            <a:ext cx="3084844" cy="5646208"/>
          </a:xfrm>
        </p:spPr>
        <p:txBody>
          <a:bodyPr vert="horz" lIns="91440" tIns="45720" rIns="91440" bIns="45720" rtlCol="0" anchor="ctr">
            <a:normAutofit/>
          </a:bodyPr>
          <a:lstStyle/>
          <a:p>
            <a:r>
              <a:rPr lang="en-US" sz="3600">
                <a:solidFill>
                  <a:srgbClr val="FFFFFF"/>
                </a:solidFill>
              </a:rPr>
              <a:t>90 Days - REVIEW AND MAKE YOUR ACTION PLAN</a:t>
            </a:r>
          </a:p>
        </p:txBody>
      </p:sp>
      <p:sp>
        <p:nvSpPr>
          <p:cNvPr id="56" name="Rectangle 5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sz="half" idx="1"/>
          </p:nvPr>
        </p:nvSpPr>
        <p:spPr>
          <a:xfrm>
            <a:off x="4742016" y="605896"/>
            <a:ext cx="6413663" cy="5646208"/>
          </a:xfrm>
        </p:spPr>
        <p:txBody>
          <a:bodyPr vert="horz" lIns="0" tIns="45720" rIns="0" bIns="45720" rtlCol="0" anchor="ctr">
            <a:normAutofit/>
          </a:bodyPr>
          <a:lstStyle/>
          <a:p>
            <a:r>
              <a:rPr lang="en-US" sz="3200" dirty="0"/>
              <a:t>IDENTIFY DEPENDENCIES AND POTENTIAL ROADBLOCKS</a:t>
            </a:r>
          </a:p>
          <a:p>
            <a:pPr lvl="2"/>
            <a:endParaRPr lang="en-US" sz="3200" dirty="0"/>
          </a:p>
          <a:p>
            <a:pPr lvl="2"/>
            <a:r>
              <a:rPr lang="en-US" sz="3200" dirty="0"/>
              <a:t>Financial </a:t>
            </a:r>
          </a:p>
          <a:p>
            <a:pPr lvl="2"/>
            <a:r>
              <a:rPr lang="en-US" sz="3200" dirty="0"/>
              <a:t>Cross-Functional Workflows</a:t>
            </a:r>
          </a:p>
          <a:p>
            <a:pPr lvl="2"/>
            <a:r>
              <a:rPr lang="en-US" sz="3200" dirty="0"/>
              <a:t>Skill Based</a:t>
            </a:r>
          </a:p>
          <a:p>
            <a:pPr lvl="2"/>
            <a:r>
              <a:rPr lang="en-US" sz="3200" dirty="0"/>
              <a:t>Political</a:t>
            </a:r>
          </a:p>
          <a:p>
            <a:pPr lvl="2"/>
            <a:r>
              <a:rPr lang="en-US" sz="3200" dirty="0"/>
              <a:t>Emotional</a:t>
            </a:r>
          </a:p>
          <a:p>
            <a:pPr lvl="2"/>
            <a:r>
              <a:rPr lang="en-US" sz="3200" dirty="0"/>
              <a:t>Proximity</a:t>
            </a:r>
          </a:p>
          <a:p>
            <a:pPr marL="1257300" lvl="2" indent="-342900">
              <a:buFont typeface="Calibri" panose="020F0502020204030204" pitchFamily="34" charset="0"/>
              <a:buAutoNum type="arabicPeriod"/>
            </a:pPr>
            <a:endParaRPr lang="en-US" dirty="0"/>
          </a:p>
        </p:txBody>
      </p:sp>
      <p:sp>
        <p:nvSpPr>
          <p:cNvPr id="4" name="Footer Placeholder 3">
            <a:extLst>
              <a:ext uri="{FF2B5EF4-FFF2-40B4-BE49-F238E27FC236}">
                <a16:creationId xmlns:a16="http://schemas.microsoft.com/office/drawing/2014/main" id="{EA16ADD4-8F6F-4C33-8818-C3B72E65CAD8}"/>
              </a:ext>
            </a:extLst>
          </p:cNvPr>
          <p:cNvSpPr>
            <a:spLocks noGrp="1"/>
          </p:cNvSpPr>
          <p:nvPr>
            <p:ph type="ftr" sz="quarter" idx="11"/>
          </p:nvPr>
        </p:nvSpPr>
        <p:spPr>
          <a:xfrm>
            <a:off x="4742017" y="6459785"/>
            <a:ext cx="5105169" cy="365125"/>
          </a:xfrm>
        </p:spPr>
        <p:txBody>
          <a:bodyPr vert="horz" lIns="91440" tIns="45720" rIns="91440" bIns="45720" rtlCol="0" anchor="ctr">
            <a:normAutofit/>
          </a:bodyPr>
          <a:lstStyle/>
          <a:p>
            <a:pPr algn="l">
              <a:spcAft>
                <a:spcPts val="600"/>
              </a:spcAft>
            </a:pPr>
            <a:r>
              <a:rPr lang="en-US" kern="1200" cap="all" baseline="0">
                <a:solidFill>
                  <a:schemeClr val="tx2"/>
                </a:solidFill>
                <a:latin typeface="+mn-lt"/>
                <a:ea typeface="+mn-ea"/>
                <a:cs typeface="+mn-cs"/>
              </a:rPr>
              <a:t>(c) 1/15/2023 Teresa Hogan and Lisa Biscay</a:t>
            </a:r>
          </a:p>
        </p:txBody>
      </p:sp>
    </p:spTree>
    <p:extLst>
      <p:ext uri="{BB962C8B-B14F-4D97-AF65-F5344CB8AC3E}">
        <p14:creationId xmlns:p14="http://schemas.microsoft.com/office/powerpoint/2010/main" val="844080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337" y="286604"/>
            <a:ext cx="10254343" cy="889054"/>
          </a:xfrm>
        </p:spPr>
        <p:txBody>
          <a:bodyPr>
            <a:normAutofit/>
          </a:bodyPr>
          <a:lstStyle/>
          <a:p>
            <a:r>
              <a:rPr lang="en-US"/>
              <a:t>SARA  - process CYCLE </a:t>
            </a:r>
            <a:endParaRPr lang="en-US" dirty="0"/>
          </a:p>
        </p:txBody>
      </p:sp>
      <p:pic>
        <p:nvPicPr>
          <p:cNvPr id="4" name="Content Placeholder 3">
            <a:extLst>
              <a:ext uri="{FF2B5EF4-FFF2-40B4-BE49-F238E27FC236}">
                <a16:creationId xmlns:a16="http://schemas.microsoft.com/office/drawing/2014/main" id="{B765ACD5-85B6-4319-9D13-CAEE2C7395EC}"/>
              </a:ext>
            </a:extLst>
          </p:cNvPr>
          <p:cNvPicPr>
            <a:picLocks noGrp="1" noChangeAspect="1"/>
          </p:cNvPicPr>
          <p:nvPr>
            <p:ph sz="half" idx="1"/>
          </p:nvPr>
        </p:nvPicPr>
        <p:blipFill>
          <a:blip r:embed="rId3"/>
          <a:stretch>
            <a:fillRect/>
          </a:stretch>
        </p:blipFill>
        <p:spPr>
          <a:xfrm>
            <a:off x="2106610" y="1175658"/>
            <a:ext cx="7843796" cy="4744233"/>
          </a:xfrm>
          <a:prstGeom prst="rect">
            <a:avLst/>
          </a:prstGeom>
        </p:spPr>
      </p:pic>
      <p:sp>
        <p:nvSpPr>
          <p:cNvPr id="3" name="Footer Placeholder 2">
            <a:extLst>
              <a:ext uri="{FF2B5EF4-FFF2-40B4-BE49-F238E27FC236}">
                <a16:creationId xmlns:a16="http://schemas.microsoft.com/office/drawing/2014/main" id="{A3C2E200-93C9-4685-8253-E2EEB0B6D28E}"/>
              </a:ext>
            </a:extLst>
          </p:cNvPr>
          <p:cNvSpPr>
            <a:spLocks noGrp="1"/>
          </p:cNvSpPr>
          <p:nvPr>
            <p:ph type="ftr" sz="quarter" idx="11"/>
          </p:nvPr>
        </p:nvSpPr>
        <p:spPr>
          <a:xfrm>
            <a:off x="5900594" y="6416795"/>
            <a:ext cx="5938836" cy="309201"/>
          </a:xfrm>
        </p:spPr>
        <p:txBody>
          <a:bodyPr/>
          <a:lstStyle/>
          <a:p>
            <a:r>
              <a:rPr lang="en-US"/>
              <a:t>(c) 1/15/2023 Teresa Hogan and Lisa Biscay</a:t>
            </a:r>
            <a:endParaRPr lang="en-US" dirty="0"/>
          </a:p>
        </p:txBody>
      </p:sp>
    </p:spTree>
    <p:extLst>
      <p:ext uri="{BB962C8B-B14F-4D97-AF65-F5344CB8AC3E}">
        <p14:creationId xmlns:p14="http://schemas.microsoft.com/office/powerpoint/2010/main" val="32449757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646" y="445224"/>
            <a:ext cx="10376034" cy="889054"/>
          </a:xfrm>
        </p:spPr>
        <p:txBody>
          <a:bodyPr>
            <a:normAutofit/>
          </a:bodyPr>
          <a:lstStyle/>
          <a:p>
            <a:r>
              <a:rPr lang="en-US" dirty="0"/>
              <a:t>WHERE TO START?</a:t>
            </a:r>
          </a:p>
        </p:txBody>
      </p:sp>
      <p:graphicFrame>
        <p:nvGraphicFramePr>
          <p:cNvPr id="22" name="Content Placeholder 2">
            <a:extLst>
              <a:ext uri="{FF2B5EF4-FFF2-40B4-BE49-F238E27FC236}">
                <a16:creationId xmlns:a16="http://schemas.microsoft.com/office/drawing/2014/main" id="{CBDBBFB4-BEDA-8AB9-DC16-9DE5193C6DCA}"/>
              </a:ext>
            </a:extLst>
          </p:cNvPr>
          <p:cNvGraphicFramePr>
            <a:graphicFrameLocks noGrp="1"/>
          </p:cNvGraphicFramePr>
          <p:nvPr>
            <p:ph sz="half" idx="1"/>
            <p:extLst>
              <p:ext uri="{D42A27DB-BD31-4B8C-83A1-F6EECF244321}">
                <p14:modId xmlns:p14="http://schemas.microsoft.com/office/powerpoint/2010/main" val="2692581006"/>
              </p:ext>
            </p:extLst>
          </p:nvPr>
        </p:nvGraphicFramePr>
        <p:xfrm>
          <a:off x="1097280" y="1334278"/>
          <a:ext cx="10058400" cy="4534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DB943AD5-3DE7-47B3-A87F-999CD43CB374}"/>
              </a:ext>
            </a:extLst>
          </p:cNvPr>
          <p:cNvSpPr>
            <a:spLocks noGrp="1"/>
          </p:cNvSpPr>
          <p:nvPr>
            <p:ph type="ftr" sz="quarter" idx="11"/>
          </p:nvPr>
        </p:nvSpPr>
        <p:spPr>
          <a:xfrm>
            <a:off x="8885532" y="6474799"/>
            <a:ext cx="5938836" cy="309201"/>
          </a:xfrm>
        </p:spPr>
        <p:txBody>
          <a:bodyPr/>
          <a:lstStyle/>
          <a:p>
            <a:r>
              <a:rPr lang="en-US"/>
              <a:t>(c) 1/15/2023 Teresa Hogan and Lisa Biscay</a:t>
            </a:r>
            <a:endParaRPr lang="en-US" dirty="0"/>
          </a:p>
        </p:txBody>
      </p:sp>
    </p:spTree>
    <p:extLst>
      <p:ext uri="{BB962C8B-B14F-4D97-AF65-F5344CB8AC3E}">
        <p14:creationId xmlns:p14="http://schemas.microsoft.com/office/powerpoint/2010/main" val="37967899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E8D11D5-D514-B5B8-00B4-E53076FB8387}"/>
              </a:ext>
            </a:extLst>
          </p:cNvPr>
          <p:cNvSpPr>
            <a:spLocks noGrp="1"/>
          </p:cNvSpPr>
          <p:nvPr>
            <p:ph type="ftr" sz="quarter" idx="11"/>
          </p:nvPr>
        </p:nvSpPr>
        <p:spPr/>
        <p:txBody>
          <a:bodyPr/>
          <a:lstStyle/>
          <a:p>
            <a:r>
              <a:rPr lang="en-US"/>
              <a:t>(c) 1/15/2023 Teresa Hogan and Lisa Biscay</a:t>
            </a:r>
            <a:endParaRPr lang="en-US" dirty="0"/>
          </a:p>
        </p:txBody>
      </p:sp>
      <p:sp>
        <p:nvSpPr>
          <p:cNvPr id="3" name="TextBox 2">
            <a:extLst>
              <a:ext uri="{FF2B5EF4-FFF2-40B4-BE49-F238E27FC236}">
                <a16:creationId xmlns:a16="http://schemas.microsoft.com/office/drawing/2014/main" id="{BB7A2712-E819-E47B-354F-A3D3B8640ABE}"/>
              </a:ext>
            </a:extLst>
          </p:cNvPr>
          <p:cNvSpPr txBox="1"/>
          <p:nvPr/>
        </p:nvSpPr>
        <p:spPr>
          <a:xfrm>
            <a:off x="3637488" y="112917"/>
            <a:ext cx="6405063" cy="1450757"/>
          </a:xfrm>
          <a:prstGeom prst="rect">
            <a:avLst/>
          </a:prstGeom>
        </p:spPr>
        <p:txBody>
          <a:bodyPr vert="horz" lIns="91440" tIns="45720" rIns="91440" bIns="45720" rtlCol="0" anchor="b">
            <a:normAutofit/>
          </a:bodyPr>
          <a:lstStyle/>
          <a:p>
            <a:pPr defTabSz="914400">
              <a:lnSpc>
                <a:spcPct val="85000"/>
              </a:lnSpc>
              <a:spcBef>
                <a:spcPct val="0"/>
              </a:spcBef>
              <a:spcAft>
                <a:spcPts val="600"/>
              </a:spcAft>
              <a:buClr>
                <a:schemeClr val="accent1"/>
              </a:buClr>
            </a:pPr>
            <a:r>
              <a:rPr lang="en-US" sz="3400" spc="-50" dirty="0">
                <a:solidFill>
                  <a:schemeClr val="tx1">
                    <a:lumMod val="75000"/>
                    <a:lumOff val="25000"/>
                  </a:schemeClr>
                </a:solidFill>
                <a:latin typeface="+mj-lt"/>
                <a:ea typeface="+mj-ea"/>
                <a:cs typeface="+mj-cs"/>
              </a:rPr>
              <a:t>How would characterize your most recent onboarding experience? </a:t>
            </a:r>
          </a:p>
        </p:txBody>
      </p:sp>
      <p:pic>
        <p:nvPicPr>
          <p:cNvPr id="4" name="Picture 3" descr="A person smiling at the camera&#10;&#10;Description automatically generated">
            <a:extLst>
              <a:ext uri="{FF2B5EF4-FFF2-40B4-BE49-F238E27FC236}">
                <a16:creationId xmlns:a16="http://schemas.microsoft.com/office/drawing/2014/main" id="{66ECC22C-9456-0A22-D0E7-0FB12E61602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8050" b="-2091"/>
          <a:stretch/>
        </p:blipFill>
        <p:spPr>
          <a:xfrm>
            <a:off x="648836" y="427006"/>
            <a:ext cx="2512304" cy="3500097"/>
          </a:xfrm>
          <a:prstGeom prst="rect">
            <a:avLst/>
          </a:prstGeom>
        </p:spPr>
      </p:pic>
      <p:sp>
        <p:nvSpPr>
          <p:cNvPr id="5" name="TextBox 4">
            <a:extLst>
              <a:ext uri="{FF2B5EF4-FFF2-40B4-BE49-F238E27FC236}">
                <a16:creationId xmlns:a16="http://schemas.microsoft.com/office/drawing/2014/main" id="{0DA7A959-AAC5-3572-18A0-EC11F38F0E3F}"/>
              </a:ext>
            </a:extLst>
          </p:cNvPr>
          <p:cNvSpPr txBox="1"/>
          <p:nvPr/>
        </p:nvSpPr>
        <p:spPr>
          <a:xfrm>
            <a:off x="8364354" y="4327939"/>
            <a:ext cx="3185388" cy="1483861"/>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2400" dirty="0">
                <a:solidFill>
                  <a:schemeClr val="tx1">
                    <a:lumMod val="75000"/>
                    <a:lumOff val="25000"/>
                  </a:schemeClr>
                </a:solidFill>
              </a:rPr>
              <a:t>Ignored -  My red stapler and I were sent to the basement</a:t>
            </a:r>
          </a:p>
        </p:txBody>
      </p:sp>
      <p:pic>
        <p:nvPicPr>
          <p:cNvPr id="6" name="Picture 5">
            <a:extLst>
              <a:ext uri="{FF2B5EF4-FFF2-40B4-BE49-F238E27FC236}">
                <a16:creationId xmlns:a16="http://schemas.microsoft.com/office/drawing/2014/main" id="{EAA034D1-4CBA-DD25-3AD4-B8EC4F8BC553}"/>
              </a:ext>
            </a:extLst>
          </p:cNvPr>
          <p:cNvPicPr>
            <a:picLocks noChangeAspect="1"/>
          </p:cNvPicPr>
          <p:nvPr/>
        </p:nvPicPr>
        <p:blipFill rotWithShape="1">
          <a:blip r:embed="rId5"/>
          <a:srcRect r="51673"/>
          <a:stretch/>
        </p:blipFill>
        <p:spPr>
          <a:xfrm>
            <a:off x="3213708" y="2388919"/>
            <a:ext cx="2410062" cy="2475191"/>
          </a:xfrm>
          <a:prstGeom prst="rect">
            <a:avLst/>
          </a:prstGeom>
        </p:spPr>
      </p:pic>
      <p:sp>
        <p:nvSpPr>
          <p:cNvPr id="7" name="TextBox 6">
            <a:extLst>
              <a:ext uri="{FF2B5EF4-FFF2-40B4-BE49-F238E27FC236}">
                <a16:creationId xmlns:a16="http://schemas.microsoft.com/office/drawing/2014/main" id="{DEF3EBB9-54EF-C495-23EB-20FA619FEC19}"/>
              </a:ext>
            </a:extLst>
          </p:cNvPr>
          <p:cNvSpPr txBox="1"/>
          <p:nvPr/>
        </p:nvSpPr>
        <p:spPr>
          <a:xfrm>
            <a:off x="3304211" y="1676591"/>
            <a:ext cx="7729196" cy="424732"/>
          </a:xfrm>
          <a:prstGeom prst="rect">
            <a:avLst/>
          </a:prstGeom>
          <a:noFill/>
        </p:spPr>
        <p:txBody>
          <a:bodyPr wrap="square" rtlCol="0">
            <a:spAutoFit/>
          </a:bodyPr>
          <a:lstStyle/>
          <a:p>
            <a:pPr defTabSz="914400">
              <a:lnSpc>
                <a:spcPct val="90000"/>
              </a:lnSpc>
              <a:spcAft>
                <a:spcPts val="600"/>
              </a:spcAft>
              <a:buClr>
                <a:schemeClr val="accent1"/>
              </a:buClr>
              <a:buFont typeface="Calibri" panose="020F0502020204030204" pitchFamily="34" charset="0"/>
            </a:pPr>
            <a:r>
              <a:rPr lang="en-US" sz="2400" dirty="0">
                <a:solidFill>
                  <a:schemeClr val="tx1">
                    <a:lumMod val="75000"/>
                    <a:lumOff val="25000"/>
                  </a:schemeClr>
                </a:solidFill>
              </a:rPr>
              <a:t>     Great!  The team welcomed me with 15 pieces of flair </a:t>
            </a:r>
          </a:p>
        </p:txBody>
      </p:sp>
      <p:sp>
        <p:nvSpPr>
          <p:cNvPr id="8" name="TextBox 7">
            <a:extLst>
              <a:ext uri="{FF2B5EF4-FFF2-40B4-BE49-F238E27FC236}">
                <a16:creationId xmlns:a16="http://schemas.microsoft.com/office/drawing/2014/main" id="{4CE3FA37-32F2-83D0-ED11-8F6D0868E75D}"/>
              </a:ext>
            </a:extLst>
          </p:cNvPr>
          <p:cNvSpPr txBox="1"/>
          <p:nvPr/>
        </p:nvSpPr>
        <p:spPr>
          <a:xfrm>
            <a:off x="5909912" y="2627697"/>
            <a:ext cx="3878981" cy="461665"/>
          </a:xfrm>
          <a:prstGeom prst="rect">
            <a:avLst/>
          </a:prstGeom>
          <a:noFill/>
        </p:spPr>
        <p:txBody>
          <a:bodyPr wrap="square" rtlCol="0">
            <a:spAutoFit/>
          </a:bodyPr>
          <a:lstStyle/>
          <a:p>
            <a:r>
              <a:rPr lang="en-US" sz="2400" dirty="0"/>
              <a:t>It was ok – I survived</a:t>
            </a:r>
          </a:p>
        </p:txBody>
      </p:sp>
      <p:pic>
        <p:nvPicPr>
          <p:cNvPr id="9" name="Picture 8">
            <a:extLst>
              <a:ext uri="{FF2B5EF4-FFF2-40B4-BE49-F238E27FC236}">
                <a16:creationId xmlns:a16="http://schemas.microsoft.com/office/drawing/2014/main" id="{00F0BB9A-60F4-1B44-ABA4-004DC807A86B}"/>
              </a:ext>
            </a:extLst>
          </p:cNvPr>
          <p:cNvPicPr>
            <a:picLocks noChangeAspect="1"/>
          </p:cNvPicPr>
          <p:nvPr/>
        </p:nvPicPr>
        <p:blipFill>
          <a:blip r:embed="rId6"/>
          <a:stretch>
            <a:fillRect/>
          </a:stretch>
        </p:blipFill>
        <p:spPr>
          <a:xfrm>
            <a:off x="5832673" y="3796001"/>
            <a:ext cx="2322777" cy="2475191"/>
          </a:xfrm>
          <a:prstGeom prst="rect">
            <a:avLst/>
          </a:prstGeom>
        </p:spPr>
      </p:pic>
    </p:spTree>
    <p:extLst>
      <p:ext uri="{BB962C8B-B14F-4D97-AF65-F5344CB8AC3E}">
        <p14:creationId xmlns:p14="http://schemas.microsoft.com/office/powerpoint/2010/main" val="1327411247"/>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286603"/>
            <a:ext cx="10058400" cy="1450757"/>
          </a:xfrm>
        </p:spPr>
        <p:txBody>
          <a:bodyPr vert="horz" lIns="91440" tIns="45720" rIns="91440" bIns="45720" rtlCol="0" anchor="b">
            <a:normAutofit/>
          </a:bodyPr>
          <a:lstStyle/>
          <a:p>
            <a:r>
              <a:rPr lang="en-US" dirty="0"/>
              <a:t>ONBOARDING </a:t>
            </a:r>
          </a:p>
        </p:txBody>
      </p:sp>
      <p:sp>
        <p:nvSpPr>
          <p:cNvPr id="5" name="Footer Placeholder 4">
            <a:extLst>
              <a:ext uri="{FF2B5EF4-FFF2-40B4-BE49-F238E27FC236}">
                <a16:creationId xmlns:a16="http://schemas.microsoft.com/office/drawing/2014/main" id="{EC203DF9-A057-44E5-B626-9A1B9D5C2D89}"/>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a:spcAft>
                <a:spcPts val="600"/>
              </a:spcAft>
            </a:pPr>
            <a:r>
              <a:rPr lang="en-US" kern="1200" cap="all" baseline="0">
                <a:solidFill>
                  <a:srgbClr val="FFFFFF"/>
                </a:solidFill>
                <a:latin typeface="+mn-lt"/>
                <a:ea typeface="+mn-ea"/>
                <a:cs typeface="+mn-cs"/>
              </a:rPr>
              <a:t>(c) 1/15/2023 Teresa Hogan and Lisa Biscay</a:t>
            </a:r>
          </a:p>
        </p:txBody>
      </p:sp>
      <p:graphicFrame>
        <p:nvGraphicFramePr>
          <p:cNvPr id="7" name="Content Placeholder 2">
            <a:extLst>
              <a:ext uri="{FF2B5EF4-FFF2-40B4-BE49-F238E27FC236}">
                <a16:creationId xmlns:a16="http://schemas.microsoft.com/office/drawing/2014/main" id="{22161EC5-FC93-F612-F727-79DDCEC27610}"/>
              </a:ext>
            </a:extLst>
          </p:cNvPr>
          <p:cNvGraphicFramePr>
            <a:graphicFrameLocks noGrp="1"/>
          </p:cNvGraphicFramePr>
          <p:nvPr>
            <p:ph sz="half" idx="1"/>
            <p:extLst>
              <p:ext uri="{D42A27DB-BD31-4B8C-83A1-F6EECF244321}">
                <p14:modId xmlns:p14="http://schemas.microsoft.com/office/powerpoint/2010/main" val="1633369423"/>
              </p:ext>
            </p:extLst>
          </p:nvPr>
        </p:nvGraphicFramePr>
        <p:xfrm>
          <a:off x="3041581" y="690673"/>
          <a:ext cx="8980372" cy="5618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5481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F41FE-75CF-4A47-9257-F135D653D3CF}"/>
              </a:ext>
            </a:extLst>
          </p:cNvPr>
          <p:cNvSpPr>
            <a:spLocks noGrp="1"/>
          </p:cNvSpPr>
          <p:nvPr>
            <p:ph type="title"/>
          </p:nvPr>
        </p:nvSpPr>
        <p:spPr/>
        <p:txBody>
          <a:bodyPr/>
          <a:lstStyle/>
          <a:p>
            <a:r>
              <a:rPr lang="en-US" dirty="0"/>
              <a:t>Remote Employee Considerations</a:t>
            </a:r>
          </a:p>
        </p:txBody>
      </p:sp>
      <p:sp>
        <p:nvSpPr>
          <p:cNvPr id="3" name="Content Placeholder 2">
            <a:extLst>
              <a:ext uri="{FF2B5EF4-FFF2-40B4-BE49-F238E27FC236}">
                <a16:creationId xmlns:a16="http://schemas.microsoft.com/office/drawing/2014/main" id="{3AAECEAC-514F-4993-B294-340BCF15AC57}"/>
              </a:ext>
            </a:extLst>
          </p:cNvPr>
          <p:cNvSpPr>
            <a:spLocks noGrp="1"/>
          </p:cNvSpPr>
          <p:nvPr>
            <p:ph sz="half" idx="1"/>
          </p:nvPr>
        </p:nvSpPr>
        <p:spPr/>
        <p:txBody>
          <a:bodyPr/>
          <a:lstStyle/>
          <a:p>
            <a:r>
              <a:rPr lang="en-US" sz="2400" dirty="0"/>
              <a:t>#1: Have a dedicated (and active) coffee break chat to connect. </a:t>
            </a:r>
          </a:p>
          <a:p>
            <a:r>
              <a:rPr lang="en-US" sz="2400" dirty="0"/>
              <a:t>#2: Create opportunities to have fun together. ‍</a:t>
            </a:r>
          </a:p>
          <a:p>
            <a:r>
              <a:rPr lang="en-US" sz="2400" dirty="0"/>
              <a:t>#3: Set up regular check-ins. Regular and timely communication is important!</a:t>
            </a:r>
          </a:p>
          <a:p>
            <a:r>
              <a:rPr lang="en-US" sz="2400" dirty="0"/>
              <a:t>#4 Start silly traditions that add some fun to otherwise boring activities. </a:t>
            </a:r>
          </a:p>
          <a:p>
            <a:r>
              <a:rPr lang="en-US" dirty="0"/>
              <a:t>. </a:t>
            </a:r>
          </a:p>
          <a:p>
            <a:pPr algn="ctr"/>
            <a:r>
              <a:rPr lang="en-US" sz="2800" b="1" dirty="0">
                <a:effectLst>
                  <a:outerShdw blurRad="38100" dist="38100" dir="2700000" algn="tl">
                    <a:srgbClr val="000000">
                      <a:alpha val="43137"/>
                    </a:srgbClr>
                  </a:outerShdw>
                </a:effectLst>
                <a:latin typeface="Garamond" panose="02020404030301010803" pitchFamily="18" charset="0"/>
              </a:rPr>
              <a:t>“In teamwork, silence isn't golden, it's deadly.”</a:t>
            </a:r>
          </a:p>
          <a:p>
            <a:pPr algn="ctr"/>
            <a:r>
              <a:rPr lang="en-US" sz="2800" b="1" dirty="0">
                <a:effectLst>
                  <a:outerShdw blurRad="38100" dist="38100" dir="2700000" algn="tl">
                    <a:srgbClr val="000000">
                      <a:alpha val="43137"/>
                    </a:srgbClr>
                  </a:outerShdw>
                </a:effectLst>
                <a:latin typeface="Garamond" panose="02020404030301010803" pitchFamily="18" charset="0"/>
              </a:rPr>
              <a:t>                                                                    ~ Mark Sanborn</a:t>
            </a:r>
          </a:p>
        </p:txBody>
      </p:sp>
      <p:sp>
        <p:nvSpPr>
          <p:cNvPr id="4" name="Footer Placeholder 3">
            <a:extLst>
              <a:ext uri="{FF2B5EF4-FFF2-40B4-BE49-F238E27FC236}">
                <a16:creationId xmlns:a16="http://schemas.microsoft.com/office/drawing/2014/main" id="{D34A9B17-6B07-4E10-A5E3-4F75E67A8A5F}"/>
              </a:ext>
            </a:extLst>
          </p:cNvPr>
          <p:cNvSpPr>
            <a:spLocks noGrp="1"/>
          </p:cNvSpPr>
          <p:nvPr>
            <p:ph type="ftr" sz="quarter" idx="11"/>
          </p:nvPr>
        </p:nvSpPr>
        <p:spPr/>
        <p:txBody>
          <a:bodyPr/>
          <a:lstStyle/>
          <a:p>
            <a:r>
              <a:rPr lang="en-US"/>
              <a:t>(c) 1/15/2023 Teresa Hogan and Lisa Biscay</a:t>
            </a:r>
            <a:endParaRPr lang="en-US" dirty="0"/>
          </a:p>
        </p:txBody>
      </p:sp>
    </p:spTree>
    <p:extLst>
      <p:ext uri="{BB962C8B-B14F-4D97-AF65-F5344CB8AC3E}">
        <p14:creationId xmlns:p14="http://schemas.microsoft.com/office/powerpoint/2010/main" val="3519739006"/>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6" name="Rectangle 45">
            <a:extLst>
              <a:ext uri="{FF2B5EF4-FFF2-40B4-BE49-F238E27FC236}">
                <a16:creationId xmlns:a16="http://schemas.microsoft.com/office/drawing/2014/main" id="{1A03258A-52C6-4288-AA56-C3262A0D2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8" name="Straight Connector 4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erson with a surprised expression&#10;&#10;Description automatically generated">
            <a:extLst>
              <a:ext uri="{FF2B5EF4-FFF2-40B4-BE49-F238E27FC236}">
                <a16:creationId xmlns:a16="http://schemas.microsoft.com/office/drawing/2014/main" id="{5C77EDB5-8C8A-7933-7DC1-EF5AF7362D31}"/>
              </a:ext>
            </a:extLst>
          </p:cNvPr>
          <p:cNvPicPr>
            <a:picLocks noChangeAspect="1"/>
          </p:cNvPicPr>
          <p:nvPr/>
        </p:nvPicPr>
        <p:blipFill rotWithShape="1">
          <a:blip r:embed="rId3"/>
          <a:srcRect l="446" r="366"/>
          <a:stretch/>
        </p:blipFill>
        <p:spPr>
          <a:xfrm>
            <a:off x="288758" y="717011"/>
            <a:ext cx="6150543" cy="4644591"/>
          </a:xfrm>
          <a:prstGeom prst="rect">
            <a:avLst/>
          </a:prstGeom>
        </p:spPr>
      </p:pic>
      <p:sp>
        <p:nvSpPr>
          <p:cNvPr id="3" name="Content Placeholder 2"/>
          <p:cNvSpPr>
            <a:spLocks noGrp="1"/>
          </p:cNvSpPr>
          <p:nvPr>
            <p:ph sz="half" idx="1"/>
          </p:nvPr>
        </p:nvSpPr>
        <p:spPr>
          <a:xfrm>
            <a:off x="6323799" y="2024401"/>
            <a:ext cx="5755907" cy="4023360"/>
          </a:xfrm>
        </p:spPr>
        <p:txBody>
          <a:bodyPr vert="horz" lIns="0" tIns="45720" rIns="0" bIns="45720" rtlCol="0">
            <a:normAutofit/>
          </a:bodyPr>
          <a:lstStyle/>
          <a:p>
            <a:pPr>
              <a:buFont typeface="Wingdings" panose="05000000000000000000" pitchFamily="2" charset="2"/>
              <a:buChar char="§"/>
            </a:pPr>
            <a:r>
              <a:rPr lang="en-US" dirty="0"/>
              <a:t>  Be proactive, not reactive</a:t>
            </a:r>
          </a:p>
          <a:p>
            <a:pPr>
              <a:buFont typeface="Wingdings" panose="05000000000000000000" pitchFamily="2" charset="2"/>
              <a:buChar char="§"/>
            </a:pPr>
            <a:r>
              <a:rPr lang="en-US" dirty="0"/>
              <a:t>  Avoid the “One-size fits all” HR Department</a:t>
            </a:r>
          </a:p>
          <a:p>
            <a:pPr>
              <a:buFont typeface="Wingdings" panose="05000000000000000000" pitchFamily="2" charset="2"/>
              <a:buChar char="§"/>
            </a:pPr>
            <a:r>
              <a:rPr lang="en-US" dirty="0"/>
              <a:t>  Avoid having a know-it-all solution</a:t>
            </a:r>
          </a:p>
          <a:p>
            <a:pPr>
              <a:buFont typeface="Wingdings" panose="05000000000000000000" pitchFamily="2" charset="2"/>
              <a:buChar char="§"/>
            </a:pPr>
            <a:r>
              <a:rPr lang="en-US" dirty="0"/>
              <a:t>  Being too friendly/too unapproachable</a:t>
            </a:r>
          </a:p>
          <a:p>
            <a:pPr>
              <a:buFont typeface="Calibri" panose="020F0502020204030204" pitchFamily="34" charset="0"/>
              <a:buChar char="•"/>
            </a:pPr>
            <a:endParaRPr lang="en-US" dirty="0"/>
          </a:p>
          <a:p>
            <a:pPr>
              <a:buFont typeface="Calibri" panose="020F0502020204030204" pitchFamily="34" charset="0"/>
              <a:buChar char="•"/>
            </a:pPr>
            <a:endParaRPr lang="en-US" dirty="0"/>
          </a:p>
          <a:p>
            <a:pPr>
              <a:buFont typeface="Calibri" panose="020F0502020204030204" pitchFamily="34" charset="0"/>
              <a:buChar char="•"/>
            </a:pPr>
            <a:endParaRPr lang="en-US" dirty="0"/>
          </a:p>
          <a:p>
            <a:pPr>
              <a:buFont typeface="Calibri" panose="020F0502020204030204" pitchFamily="34" charset="0"/>
              <a:buChar char="•"/>
            </a:pPr>
            <a:endParaRPr lang="en-US" dirty="0"/>
          </a:p>
        </p:txBody>
      </p:sp>
      <p:sp>
        <p:nvSpPr>
          <p:cNvPr id="5" name="Footer Placeholder 4">
            <a:extLst>
              <a:ext uri="{FF2B5EF4-FFF2-40B4-BE49-F238E27FC236}">
                <a16:creationId xmlns:a16="http://schemas.microsoft.com/office/drawing/2014/main" id="{3CC5E9C6-17C4-419E-A915-ACC9655914EC}"/>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defTabSz="914400">
              <a:spcAft>
                <a:spcPts val="600"/>
              </a:spcAft>
            </a:pPr>
            <a:r>
              <a:rPr lang="en-US" kern="1200" cap="all" baseline="0" dirty="0">
                <a:solidFill>
                  <a:srgbClr val="FFFFFF"/>
                </a:solidFill>
                <a:latin typeface="+mn-lt"/>
                <a:ea typeface="+mn-ea"/>
                <a:cs typeface="+mn-cs"/>
              </a:rPr>
              <a:t>(c) 1/15/2023 Teresa Hogan and Lisa Biscay</a:t>
            </a:r>
          </a:p>
        </p:txBody>
      </p:sp>
    </p:spTree>
    <p:extLst>
      <p:ext uri="{BB962C8B-B14F-4D97-AF65-F5344CB8AC3E}">
        <p14:creationId xmlns:p14="http://schemas.microsoft.com/office/powerpoint/2010/main" val="2461302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6F38E-D736-46BA-9DAE-BBFF84BB90BD}"/>
              </a:ext>
            </a:extLst>
          </p:cNvPr>
          <p:cNvSpPr>
            <a:spLocks noGrp="1"/>
          </p:cNvSpPr>
          <p:nvPr>
            <p:ph type="title"/>
          </p:nvPr>
        </p:nvSpPr>
        <p:spPr>
          <a:xfrm>
            <a:off x="1066799" y="1809307"/>
            <a:ext cx="10058400" cy="889054"/>
          </a:xfrm>
        </p:spPr>
        <p:txBody>
          <a:bodyPr>
            <a:normAutofit fontScale="90000"/>
          </a:bodyPr>
          <a:lstStyle/>
          <a:p>
            <a:pPr>
              <a:lnSpc>
                <a:spcPct val="150000"/>
              </a:lnSpc>
            </a:pPr>
            <a:r>
              <a:rPr lang="en-US" sz="4200" kern="1800" spc="30" dirty="0"/>
              <a:t>S</a:t>
            </a:r>
            <a:r>
              <a:rPr lang="en-US" kern="1800" spc="30" dirty="0"/>
              <a:t>o…..What </a:t>
            </a:r>
            <a:r>
              <a:rPr lang="en-US" sz="4200" kern="1800" spc="30" dirty="0"/>
              <a:t>Does </a:t>
            </a:r>
            <a:r>
              <a:rPr lang="en-US" kern="1800" spc="30" dirty="0"/>
              <a:t>a Human Resources Professional do,  anyway?</a:t>
            </a:r>
          </a:p>
        </p:txBody>
      </p:sp>
      <p:sp>
        <p:nvSpPr>
          <p:cNvPr id="3" name="Footer Placeholder 2">
            <a:extLst>
              <a:ext uri="{FF2B5EF4-FFF2-40B4-BE49-F238E27FC236}">
                <a16:creationId xmlns:a16="http://schemas.microsoft.com/office/drawing/2014/main" id="{3F4C4B68-77F9-484F-8521-DE3EE1C51B4B}"/>
              </a:ext>
            </a:extLst>
          </p:cNvPr>
          <p:cNvSpPr>
            <a:spLocks noGrp="1"/>
          </p:cNvSpPr>
          <p:nvPr>
            <p:ph type="ftr" sz="quarter" idx="11"/>
          </p:nvPr>
        </p:nvSpPr>
        <p:spPr>
          <a:xfrm>
            <a:off x="9512135" y="6451048"/>
            <a:ext cx="2679865" cy="309201"/>
          </a:xfrm>
        </p:spPr>
        <p:txBody>
          <a:bodyPr/>
          <a:lstStyle/>
          <a:p>
            <a:r>
              <a:rPr lang="en-US" dirty="0"/>
              <a:t>(c) 1/15/2023 Teresa Hogan and Lisa Biscay</a:t>
            </a:r>
          </a:p>
        </p:txBody>
      </p:sp>
      <p:pic>
        <p:nvPicPr>
          <p:cNvPr id="8" name="Picture 7">
            <a:extLst>
              <a:ext uri="{FF2B5EF4-FFF2-40B4-BE49-F238E27FC236}">
                <a16:creationId xmlns:a16="http://schemas.microsoft.com/office/drawing/2014/main" id="{198E6C23-A8C4-4716-8D6F-1DB06293F1E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98175" y="3133309"/>
            <a:ext cx="4595649" cy="2872281"/>
          </a:xfrm>
          <a:prstGeom prst="rect">
            <a:avLst/>
          </a:prstGeom>
        </p:spPr>
      </p:pic>
    </p:spTree>
    <p:extLst>
      <p:ext uri="{BB962C8B-B14F-4D97-AF65-F5344CB8AC3E}">
        <p14:creationId xmlns:p14="http://schemas.microsoft.com/office/powerpoint/2010/main" val="18085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E75F8FC7-2268-462F-AFF6-A4A975C34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AAFC69-6728-4E93-9367-C582E8EB8B67}"/>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6800">
                <a:solidFill>
                  <a:schemeClr val="tx1">
                    <a:lumMod val="85000"/>
                    <a:lumOff val="15000"/>
                  </a:schemeClr>
                </a:solidFill>
              </a:rPr>
              <a:t>QUESTIONS?</a:t>
            </a:r>
          </a:p>
        </p:txBody>
      </p:sp>
      <p:sp>
        <p:nvSpPr>
          <p:cNvPr id="3" name="Content Placeholder 2">
            <a:extLst>
              <a:ext uri="{FF2B5EF4-FFF2-40B4-BE49-F238E27FC236}">
                <a16:creationId xmlns:a16="http://schemas.microsoft.com/office/drawing/2014/main" id="{7DE94F19-2D66-4E59-99D3-0BA668EDB99A}"/>
              </a:ext>
            </a:extLst>
          </p:cNvPr>
          <p:cNvSpPr>
            <a:spLocks noGrp="1"/>
          </p:cNvSpPr>
          <p:nvPr>
            <p:ph sz="half" idx="1"/>
          </p:nvPr>
        </p:nvSpPr>
        <p:spPr>
          <a:xfrm>
            <a:off x="6729999" y="4455621"/>
            <a:ext cx="4829101" cy="1238616"/>
          </a:xfrm>
        </p:spPr>
        <p:txBody>
          <a:bodyPr vert="horz" lIns="91440" tIns="45720" rIns="91440" bIns="45720" rtlCol="0">
            <a:normAutofit/>
          </a:bodyPr>
          <a:lstStyle/>
          <a:p>
            <a:pPr marL="0" indent="0">
              <a:buNone/>
            </a:pPr>
            <a:r>
              <a:rPr lang="en-US" sz="2400" cap="all" spc="200">
                <a:solidFill>
                  <a:schemeClr val="tx1">
                    <a:lumMod val="85000"/>
                    <a:lumOff val="15000"/>
                  </a:schemeClr>
                </a:solidFill>
                <a:latin typeface="+mj-lt"/>
              </a:rPr>
              <a:t>	</a:t>
            </a:r>
          </a:p>
        </p:txBody>
      </p:sp>
      <p:pic>
        <p:nvPicPr>
          <p:cNvPr id="5" name="Picture 4" descr="Many colorful circles with white question marks&#10;&#10;Description automatically generated">
            <a:extLst>
              <a:ext uri="{FF2B5EF4-FFF2-40B4-BE49-F238E27FC236}">
                <a16:creationId xmlns:a16="http://schemas.microsoft.com/office/drawing/2014/main" id="{6108DF7D-E285-4BF1-9D65-CE8D85C3C42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4788" r="13074" b="-2"/>
          <a:stretch/>
        </p:blipFill>
        <p:spPr>
          <a:xfrm>
            <a:off x="633999" y="640081"/>
            <a:ext cx="5462001" cy="5054156"/>
          </a:xfrm>
          <a:prstGeom prst="rect">
            <a:avLst/>
          </a:prstGeom>
        </p:spPr>
      </p:pic>
      <p:cxnSp>
        <p:nvCxnSpPr>
          <p:cNvPr id="18" name="Straight Connector 17">
            <a:extLst>
              <a:ext uri="{FF2B5EF4-FFF2-40B4-BE49-F238E27FC236}">
                <a16:creationId xmlns:a16="http://schemas.microsoft.com/office/drawing/2014/main" id="{BEF45B32-FB97-49CC-B778-CA7CF87BEF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D1C364C-8702-4ED9-9D23-41CDB298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7EE051E9-6C07-4FBB-B4F7-EDF8DDEAA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Footer Placeholder 3">
            <a:extLst>
              <a:ext uri="{FF2B5EF4-FFF2-40B4-BE49-F238E27FC236}">
                <a16:creationId xmlns:a16="http://schemas.microsoft.com/office/drawing/2014/main" id="{94BB26E7-1B3E-4EF2-A9AC-64EA538ED423}"/>
              </a:ext>
            </a:extLst>
          </p:cNvPr>
          <p:cNvSpPr>
            <a:spLocks noGrp="1"/>
          </p:cNvSpPr>
          <p:nvPr>
            <p:ph type="ftr" sz="quarter" idx="11"/>
          </p:nvPr>
        </p:nvSpPr>
        <p:spPr>
          <a:xfrm>
            <a:off x="7825048" y="6372817"/>
            <a:ext cx="4822804" cy="365125"/>
          </a:xfrm>
        </p:spPr>
        <p:txBody>
          <a:bodyPr vert="horz" lIns="91440" tIns="45720" rIns="91440" bIns="45720" rtlCol="0" anchor="ctr">
            <a:normAutofit/>
          </a:bodyPr>
          <a:lstStyle/>
          <a:p>
            <a:pPr defTabSz="914400">
              <a:spcAft>
                <a:spcPts val="600"/>
              </a:spcAft>
            </a:pPr>
            <a:r>
              <a:rPr lang="en-US" kern="1200" cap="all" baseline="0" dirty="0">
                <a:solidFill>
                  <a:srgbClr val="FFFFFF"/>
                </a:solidFill>
                <a:latin typeface="+mn-lt"/>
                <a:ea typeface="+mn-ea"/>
                <a:cs typeface="+mn-cs"/>
              </a:rPr>
              <a:t>(c) 1/15/2023 Teresa Hogan and Lisa Biscay</a:t>
            </a:r>
          </a:p>
        </p:txBody>
      </p:sp>
    </p:spTree>
    <p:extLst>
      <p:ext uri="{BB962C8B-B14F-4D97-AF65-F5344CB8AC3E}">
        <p14:creationId xmlns:p14="http://schemas.microsoft.com/office/powerpoint/2010/main" val="24995305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44F383-AE25-4B7C-9494-5A98031DC391}"/>
              </a:ext>
            </a:extLst>
          </p:cNvPr>
          <p:cNvPicPr>
            <a:picLocks noChangeAspect="1"/>
          </p:cNvPicPr>
          <p:nvPr/>
        </p:nvPicPr>
        <p:blipFill>
          <a:blip r:embed="rId3"/>
          <a:stretch>
            <a:fillRect/>
          </a:stretch>
        </p:blipFill>
        <p:spPr>
          <a:xfrm>
            <a:off x="2924452" y="213064"/>
            <a:ext cx="5943600" cy="5943600"/>
          </a:xfrm>
          <a:prstGeom prst="rect">
            <a:avLst/>
          </a:prstGeom>
        </p:spPr>
      </p:pic>
      <p:sp>
        <p:nvSpPr>
          <p:cNvPr id="2" name="Footer Placeholder 1">
            <a:extLst>
              <a:ext uri="{FF2B5EF4-FFF2-40B4-BE49-F238E27FC236}">
                <a16:creationId xmlns:a16="http://schemas.microsoft.com/office/drawing/2014/main" id="{063B4926-ED47-44AA-9D98-81400A532202}"/>
              </a:ext>
            </a:extLst>
          </p:cNvPr>
          <p:cNvSpPr>
            <a:spLocks noGrp="1"/>
          </p:cNvSpPr>
          <p:nvPr>
            <p:ph type="ftr" sz="quarter" idx="11"/>
          </p:nvPr>
        </p:nvSpPr>
        <p:spPr>
          <a:xfrm>
            <a:off x="8885532" y="6474799"/>
            <a:ext cx="5938836" cy="309201"/>
          </a:xfrm>
        </p:spPr>
        <p:txBody>
          <a:bodyPr/>
          <a:lstStyle/>
          <a:p>
            <a:r>
              <a:rPr lang="en-US" dirty="0"/>
              <a:t>(c) 1/15/2023 Teresa Hogan and Lisa Biscay</a:t>
            </a:r>
          </a:p>
        </p:txBody>
      </p:sp>
    </p:spTree>
    <p:extLst>
      <p:ext uri="{BB962C8B-B14F-4D97-AF65-F5344CB8AC3E}">
        <p14:creationId xmlns:p14="http://schemas.microsoft.com/office/powerpoint/2010/main" val="313046467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EE6686-F1EA-4935-A3CD-DA20FE3932E9}"/>
              </a:ext>
            </a:extLst>
          </p:cNvPr>
          <p:cNvPicPr>
            <a:picLocks noChangeAspect="1"/>
          </p:cNvPicPr>
          <p:nvPr/>
        </p:nvPicPr>
        <p:blipFill>
          <a:blip r:embed="rId3"/>
          <a:stretch>
            <a:fillRect/>
          </a:stretch>
        </p:blipFill>
        <p:spPr>
          <a:xfrm>
            <a:off x="3238500" y="186489"/>
            <a:ext cx="5715000" cy="5715000"/>
          </a:xfrm>
          <a:prstGeom prst="rect">
            <a:avLst/>
          </a:prstGeom>
        </p:spPr>
      </p:pic>
      <p:sp>
        <p:nvSpPr>
          <p:cNvPr id="3" name="Footer Placeholder 2">
            <a:extLst>
              <a:ext uri="{FF2B5EF4-FFF2-40B4-BE49-F238E27FC236}">
                <a16:creationId xmlns:a16="http://schemas.microsoft.com/office/drawing/2014/main" id="{2EB85E2A-9C39-42BD-A6EC-7A7EB9FD6F73}"/>
              </a:ext>
            </a:extLst>
          </p:cNvPr>
          <p:cNvSpPr>
            <a:spLocks noGrp="1"/>
          </p:cNvSpPr>
          <p:nvPr>
            <p:ph type="ftr" sz="quarter" idx="11"/>
          </p:nvPr>
        </p:nvSpPr>
        <p:spPr>
          <a:xfrm>
            <a:off x="9429008" y="6433562"/>
            <a:ext cx="2762992" cy="309201"/>
          </a:xfrm>
        </p:spPr>
        <p:txBody>
          <a:bodyPr/>
          <a:lstStyle/>
          <a:p>
            <a:r>
              <a:rPr lang="en-US" dirty="0">
                <a:latin typeface="Bradley Hand ITC" panose="03070402050302030203" pitchFamily="66" charset="0"/>
              </a:rPr>
              <a:t>(c) 1/15/2023 Teresa Hogan and Lisa Biscay</a:t>
            </a:r>
          </a:p>
        </p:txBody>
      </p:sp>
    </p:spTree>
    <p:extLst>
      <p:ext uri="{BB962C8B-B14F-4D97-AF65-F5344CB8AC3E}">
        <p14:creationId xmlns:p14="http://schemas.microsoft.com/office/powerpoint/2010/main" val="2136148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EB85E2A-9C39-42BD-A6EC-7A7EB9FD6F73}"/>
              </a:ext>
            </a:extLst>
          </p:cNvPr>
          <p:cNvSpPr>
            <a:spLocks noGrp="1"/>
          </p:cNvSpPr>
          <p:nvPr>
            <p:ph type="ftr" sz="quarter" idx="11"/>
          </p:nvPr>
        </p:nvSpPr>
        <p:spPr>
          <a:xfrm>
            <a:off x="9429008" y="6433562"/>
            <a:ext cx="2762992" cy="309201"/>
          </a:xfrm>
        </p:spPr>
        <p:txBody>
          <a:bodyPr/>
          <a:lstStyle/>
          <a:p>
            <a:r>
              <a:rPr lang="en-US" dirty="0">
                <a:latin typeface="Bradley Hand ITC" panose="03070402050302030203" pitchFamily="66" charset="0"/>
              </a:rPr>
              <a:t>(c) 1/15/2023 Teresa Hogan and Lisa Biscay</a:t>
            </a:r>
          </a:p>
        </p:txBody>
      </p:sp>
      <p:sp>
        <p:nvSpPr>
          <p:cNvPr id="4" name="TextBox 3">
            <a:extLst>
              <a:ext uri="{FF2B5EF4-FFF2-40B4-BE49-F238E27FC236}">
                <a16:creationId xmlns:a16="http://schemas.microsoft.com/office/drawing/2014/main" id="{B3FA1762-796C-52FA-BA32-135DA19754D3}"/>
              </a:ext>
            </a:extLst>
          </p:cNvPr>
          <p:cNvSpPr txBox="1"/>
          <p:nvPr/>
        </p:nvSpPr>
        <p:spPr>
          <a:xfrm>
            <a:off x="1232034" y="379724"/>
            <a:ext cx="9365381" cy="646331"/>
          </a:xfrm>
          <a:prstGeom prst="rect">
            <a:avLst/>
          </a:prstGeom>
          <a:noFill/>
        </p:spPr>
        <p:txBody>
          <a:bodyPr wrap="square" rtlCol="0">
            <a:spAutoFit/>
          </a:bodyPr>
          <a:lstStyle/>
          <a:p>
            <a:r>
              <a:rPr lang="en-US" sz="3600" dirty="0"/>
              <a:t>By Any Other Name…the Changing Role of HR</a:t>
            </a:r>
          </a:p>
        </p:txBody>
      </p:sp>
      <p:sp>
        <p:nvSpPr>
          <p:cNvPr id="5" name="TextBox 4">
            <a:extLst>
              <a:ext uri="{FF2B5EF4-FFF2-40B4-BE49-F238E27FC236}">
                <a16:creationId xmlns:a16="http://schemas.microsoft.com/office/drawing/2014/main" id="{1D644BE5-4AF2-0346-931A-DB6637918972}"/>
              </a:ext>
            </a:extLst>
          </p:cNvPr>
          <p:cNvSpPr txBox="1"/>
          <p:nvPr/>
        </p:nvSpPr>
        <p:spPr>
          <a:xfrm>
            <a:off x="1299411" y="1535718"/>
            <a:ext cx="9577136" cy="4431983"/>
          </a:xfrm>
          <a:prstGeom prst="rect">
            <a:avLst/>
          </a:prstGeom>
          <a:noFill/>
        </p:spPr>
        <p:txBody>
          <a:bodyPr wrap="square" rtlCol="0">
            <a:spAutoFit/>
          </a:bodyPr>
          <a:lstStyle/>
          <a:p>
            <a:r>
              <a:rPr lang="en-US" sz="2400" dirty="0"/>
              <a:t>Personnel 			                  					Human Resources</a:t>
            </a:r>
          </a:p>
          <a:p>
            <a:endParaRPr lang="en-US" sz="2400" dirty="0"/>
          </a:p>
          <a:p>
            <a:r>
              <a:rPr lang="en-US" sz="2400" dirty="0"/>
              <a:t>Human Resources                					HR Business Partner </a:t>
            </a:r>
          </a:p>
          <a:p>
            <a:endParaRPr lang="en-US" sz="2400" dirty="0"/>
          </a:p>
          <a:p>
            <a:r>
              <a:rPr lang="en-US" sz="2400" dirty="0"/>
              <a:t>Learning and Development                               Employee Journey Guide </a:t>
            </a:r>
          </a:p>
          <a:p>
            <a:endParaRPr lang="en-US" sz="2400" dirty="0"/>
          </a:p>
          <a:p>
            <a:r>
              <a:rPr lang="en-US" sz="2400" dirty="0"/>
              <a:t>Chief People Officer    							People and Culture</a:t>
            </a:r>
          </a:p>
          <a:p>
            <a:endParaRPr lang="en-US" sz="2400" dirty="0"/>
          </a:p>
          <a:p>
            <a:r>
              <a:rPr lang="en-US" sz="2400" dirty="0"/>
              <a:t>Employee Benefits 							Employee Wellness</a:t>
            </a:r>
          </a:p>
          <a:p>
            <a:endParaRPr lang="en-US" sz="2400" dirty="0"/>
          </a:p>
          <a:p>
            <a:r>
              <a:rPr lang="en-US" sz="2400" dirty="0"/>
              <a:t>Employee Relations  							Chief Heart Officer</a:t>
            </a:r>
          </a:p>
          <a:p>
            <a:endParaRPr lang="en-US" dirty="0"/>
          </a:p>
        </p:txBody>
      </p:sp>
      <p:sp>
        <p:nvSpPr>
          <p:cNvPr id="6" name="Arrow: Right 5">
            <a:extLst>
              <a:ext uri="{FF2B5EF4-FFF2-40B4-BE49-F238E27FC236}">
                <a16:creationId xmlns:a16="http://schemas.microsoft.com/office/drawing/2014/main" id="{C44D53FD-A66D-4DEC-0A02-27F5A38FAD00}"/>
              </a:ext>
            </a:extLst>
          </p:cNvPr>
          <p:cNvSpPr/>
          <p:nvPr/>
        </p:nvSpPr>
        <p:spPr>
          <a:xfrm>
            <a:off x="4921717" y="1570744"/>
            <a:ext cx="1414914" cy="3946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8BF4ABEC-7B47-179F-C19C-C5A6967D92FD}"/>
              </a:ext>
            </a:extLst>
          </p:cNvPr>
          <p:cNvSpPr/>
          <p:nvPr/>
        </p:nvSpPr>
        <p:spPr>
          <a:xfrm>
            <a:off x="4921717" y="2303906"/>
            <a:ext cx="1414914" cy="3946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6E78430C-186A-3531-2DED-4CE8396C6F38}"/>
              </a:ext>
            </a:extLst>
          </p:cNvPr>
          <p:cNvSpPr/>
          <p:nvPr/>
        </p:nvSpPr>
        <p:spPr>
          <a:xfrm>
            <a:off x="4998719" y="3018669"/>
            <a:ext cx="1414914" cy="3946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3BED0890-4A01-B788-5E41-5646EB5CA411}"/>
              </a:ext>
            </a:extLst>
          </p:cNvPr>
          <p:cNvSpPr/>
          <p:nvPr/>
        </p:nvSpPr>
        <p:spPr>
          <a:xfrm>
            <a:off x="5013157" y="3747454"/>
            <a:ext cx="1414914" cy="3946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D7BCEE11-BC55-75E9-6480-99377B77ADFE}"/>
              </a:ext>
            </a:extLst>
          </p:cNvPr>
          <p:cNvSpPr/>
          <p:nvPr/>
        </p:nvSpPr>
        <p:spPr>
          <a:xfrm>
            <a:off x="5013157" y="4480522"/>
            <a:ext cx="1414914" cy="3946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CEDA98E9-7646-A09E-A6E2-DEB8B84F23DE}"/>
              </a:ext>
            </a:extLst>
          </p:cNvPr>
          <p:cNvSpPr/>
          <p:nvPr/>
        </p:nvSpPr>
        <p:spPr>
          <a:xfrm>
            <a:off x="5029199" y="5234539"/>
            <a:ext cx="1414914" cy="3946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29246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16685DB-6F3F-37CD-DFC0-73406F6B6E5E}"/>
              </a:ext>
            </a:extLst>
          </p:cNvPr>
          <p:cNvSpPr>
            <a:spLocks noGrp="1"/>
          </p:cNvSpPr>
          <p:nvPr>
            <p:ph type="ftr" sz="quarter" idx="11"/>
          </p:nvPr>
        </p:nvSpPr>
        <p:spPr/>
        <p:txBody>
          <a:bodyPr/>
          <a:lstStyle/>
          <a:p>
            <a:r>
              <a:rPr lang="en-US"/>
              <a:t>(c) 1/15/2023 Teresa Hogan and Lisa Biscay</a:t>
            </a:r>
            <a:endParaRPr lang="en-US" dirty="0"/>
          </a:p>
        </p:txBody>
      </p:sp>
      <p:sp>
        <p:nvSpPr>
          <p:cNvPr id="2" name="Title 1">
            <a:extLst>
              <a:ext uri="{FF2B5EF4-FFF2-40B4-BE49-F238E27FC236}">
                <a16:creationId xmlns:a16="http://schemas.microsoft.com/office/drawing/2014/main" id="{558B0914-A702-CA30-B5CC-3444E98011DD}"/>
              </a:ext>
            </a:extLst>
          </p:cNvPr>
          <p:cNvSpPr>
            <a:spLocks noGrp="1"/>
          </p:cNvSpPr>
          <p:nvPr>
            <p:ph type="title" idx="4294967295"/>
          </p:nvPr>
        </p:nvSpPr>
        <p:spPr>
          <a:xfrm>
            <a:off x="1250898" y="271463"/>
            <a:ext cx="8807501" cy="1008062"/>
          </a:xfrm>
        </p:spPr>
        <p:txBody>
          <a:bodyPr/>
          <a:lstStyle/>
          <a:p>
            <a:r>
              <a:rPr lang="en-US" dirty="0"/>
              <a:t>Poll</a:t>
            </a:r>
          </a:p>
        </p:txBody>
      </p:sp>
      <p:sp>
        <p:nvSpPr>
          <p:cNvPr id="4" name="TextBox 3">
            <a:extLst>
              <a:ext uri="{FF2B5EF4-FFF2-40B4-BE49-F238E27FC236}">
                <a16:creationId xmlns:a16="http://schemas.microsoft.com/office/drawing/2014/main" id="{48EB4252-6219-F242-7412-15EF4BD4D7FD}"/>
              </a:ext>
            </a:extLst>
          </p:cNvPr>
          <p:cNvSpPr txBox="1"/>
          <p:nvPr/>
        </p:nvSpPr>
        <p:spPr>
          <a:xfrm>
            <a:off x="1250899" y="1858060"/>
            <a:ext cx="9275673" cy="3970318"/>
          </a:xfrm>
          <a:prstGeom prst="rect">
            <a:avLst/>
          </a:prstGeom>
          <a:noFill/>
        </p:spPr>
        <p:txBody>
          <a:bodyPr wrap="square" rtlCol="0">
            <a:spAutoFit/>
          </a:bodyPr>
          <a:lstStyle/>
          <a:p>
            <a:r>
              <a:rPr lang="en-US" sz="2800" dirty="0"/>
              <a:t>How many have experienced increased responsibilities or have taken on a new role or job since the advent of the pandemic?</a:t>
            </a:r>
          </a:p>
          <a:p>
            <a:endParaRPr lang="en-US" sz="2800" dirty="0"/>
          </a:p>
          <a:p>
            <a:endParaRPr lang="en-US" sz="2800" dirty="0"/>
          </a:p>
          <a:p>
            <a:r>
              <a:rPr lang="en-US" sz="2800" dirty="0"/>
              <a:t>How many of you in this room have experienced burnout in one time or another in your career?</a:t>
            </a:r>
          </a:p>
          <a:p>
            <a:endParaRPr lang="en-US" sz="2800" dirty="0"/>
          </a:p>
          <a:p>
            <a:endParaRPr lang="en-US" sz="2800" dirty="0"/>
          </a:p>
          <a:p>
            <a:r>
              <a:rPr lang="en-US" sz="2800" dirty="0"/>
              <a:t>Since the pandemic?</a:t>
            </a:r>
          </a:p>
        </p:txBody>
      </p:sp>
    </p:spTree>
    <p:extLst>
      <p:ext uri="{BB962C8B-B14F-4D97-AF65-F5344CB8AC3E}">
        <p14:creationId xmlns:p14="http://schemas.microsoft.com/office/powerpoint/2010/main" val="1143013360"/>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E3B1B8-DC38-48E8-8C31-EF790659B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9E63FFFE-1DB2-4A0F-B495-35782F162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32BB9A07-8AB8-4D82-B3BC-B500DDEC7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1685" y="634946"/>
            <a:ext cx="5127171" cy="1450757"/>
          </a:xfrm>
        </p:spPr>
        <p:txBody>
          <a:bodyPr vert="horz" lIns="91440" tIns="45720" rIns="91440" bIns="45720" rtlCol="0" anchor="b">
            <a:normAutofit/>
          </a:bodyPr>
          <a:lstStyle/>
          <a:p>
            <a:r>
              <a:rPr lang="en-US" dirty="0"/>
              <a:t>HR statistics on Burnout</a:t>
            </a:r>
          </a:p>
        </p:txBody>
      </p:sp>
      <p:pic>
        <p:nvPicPr>
          <p:cNvPr id="4" name="Picture 3">
            <a:extLst>
              <a:ext uri="{FF2B5EF4-FFF2-40B4-BE49-F238E27FC236}">
                <a16:creationId xmlns:a16="http://schemas.microsoft.com/office/drawing/2014/main" id="{AE52949E-007D-4416-9D72-23E7C5DD04AA}"/>
              </a:ext>
            </a:extLst>
          </p:cNvPr>
          <p:cNvPicPr>
            <a:picLocks noChangeAspect="1"/>
          </p:cNvPicPr>
          <p:nvPr/>
        </p:nvPicPr>
        <p:blipFill>
          <a:blip r:embed="rId3"/>
          <a:stretch>
            <a:fillRect/>
          </a:stretch>
        </p:blipFill>
        <p:spPr>
          <a:xfrm>
            <a:off x="836967" y="645106"/>
            <a:ext cx="5064076" cy="5247747"/>
          </a:xfrm>
          <a:prstGeom prst="rect">
            <a:avLst/>
          </a:prstGeom>
        </p:spPr>
      </p:pic>
      <p:cxnSp>
        <p:nvCxnSpPr>
          <p:cNvPr id="18" name="Straight Connector 17">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6411684" y="2198914"/>
            <a:ext cx="5127172" cy="3670180"/>
          </a:xfrm>
        </p:spPr>
        <p:txBody>
          <a:bodyPr vert="horz" lIns="0" tIns="45720" rIns="0" bIns="45720" rtlCol="0">
            <a:normAutofit/>
          </a:bodyPr>
          <a:lstStyle/>
          <a:p>
            <a:pPr marL="800100" lvl="1" indent="-342900">
              <a:buFont typeface="Wingdings" panose="05000000000000000000" pitchFamily="2" charset="2"/>
              <a:buChar char="§"/>
            </a:pPr>
            <a:r>
              <a:rPr lang="en-US" sz="2400" dirty="0"/>
              <a:t>Forbes:  98% of HR Professionals are experiencing burnout </a:t>
            </a:r>
          </a:p>
          <a:p>
            <a:pPr marL="457200" lvl="1" indent="0">
              <a:buNone/>
            </a:pPr>
            <a:endParaRPr lang="en-US" sz="2400" dirty="0"/>
          </a:p>
          <a:p>
            <a:pPr marL="800100" lvl="1" indent="-342900">
              <a:buFont typeface="Wingdings" panose="05000000000000000000" pitchFamily="2" charset="2"/>
              <a:buChar char="§"/>
            </a:pPr>
            <a:r>
              <a:rPr lang="en-US" sz="2400" dirty="0"/>
              <a:t>HR Executive:  53% said they were experiencing burnout</a:t>
            </a:r>
          </a:p>
          <a:p>
            <a:pPr marL="457200" lvl="1" indent="0">
              <a:buNone/>
            </a:pPr>
            <a:endParaRPr lang="en-US" sz="2400" dirty="0"/>
          </a:p>
          <a:p>
            <a:pPr marL="800100" lvl="1" indent="-342900">
              <a:buFont typeface="Wingdings" panose="05000000000000000000" pitchFamily="2" charset="2"/>
              <a:buChar char="§"/>
            </a:pPr>
            <a:r>
              <a:rPr lang="en-US" sz="2400" dirty="0"/>
              <a:t>48% looking for a new role; of those 78% sited burnout in their current role as a factor.</a:t>
            </a:r>
          </a:p>
          <a:p>
            <a:pPr marL="457200" lvl="1" indent="0">
              <a:buFont typeface="Calibri" panose="020F0502020204030204" pitchFamily="34" charset="0"/>
              <a:buNone/>
            </a:pPr>
            <a:endParaRPr lang="en-US" dirty="0"/>
          </a:p>
          <a:p>
            <a:endParaRPr lang="en-US" dirty="0"/>
          </a:p>
        </p:txBody>
      </p:sp>
      <p:sp>
        <p:nvSpPr>
          <p:cNvPr id="20" name="Rectangle 19">
            <a:extLst>
              <a:ext uri="{FF2B5EF4-FFF2-40B4-BE49-F238E27FC236}">
                <a16:creationId xmlns:a16="http://schemas.microsoft.com/office/drawing/2014/main" id="{6587DBF8-5C50-4034-8B79-FE54A01A8E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B0685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14720853-E885-4BE5-BFE2-24004CEF6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5F3F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Footer Placeholder 4">
            <a:extLst>
              <a:ext uri="{FF2B5EF4-FFF2-40B4-BE49-F238E27FC236}">
                <a16:creationId xmlns:a16="http://schemas.microsoft.com/office/drawing/2014/main" id="{1733C811-3C1D-4587-9684-733F3CCBA289}"/>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defTabSz="914400">
              <a:spcAft>
                <a:spcPts val="600"/>
              </a:spcAft>
            </a:pPr>
            <a:r>
              <a:rPr lang="en-US" kern="1200" cap="all" baseline="0" dirty="0">
                <a:solidFill>
                  <a:srgbClr val="FFFFFF"/>
                </a:solidFill>
                <a:latin typeface="+mn-lt"/>
                <a:ea typeface="+mn-ea"/>
                <a:cs typeface="+mn-cs"/>
              </a:rPr>
              <a:t>(c) 1/15/2023 Teresa Hogan and Lisa Biscay</a:t>
            </a:r>
          </a:p>
        </p:txBody>
      </p:sp>
    </p:spTree>
    <p:extLst>
      <p:ext uri="{BB962C8B-B14F-4D97-AF65-F5344CB8AC3E}">
        <p14:creationId xmlns:p14="http://schemas.microsoft.com/office/powerpoint/2010/main" val="497822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80CB6-164D-4D4E-B1B1-45555E580E4A}"/>
              </a:ext>
            </a:extLst>
          </p:cNvPr>
          <p:cNvSpPr>
            <a:spLocks noGrp="1"/>
          </p:cNvSpPr>
          <p:nvPr>
            <p:ph type="title"/>
          </p:nvPr>
        </p:nvSpPr>
        <p:spPr/>
        <p:txBody>
          <a:bodyPr>
            <a:normAutofit fontScale="90000"/>
          </a:bodyPr>
          <a:lstStyle/>
          <a:p>
            <a:r>
              <a:rPr lang="en-US" dirty="0"/>
              <a:t>10 Jobs workers are most likely to quit in 2023</a:t>
            </a:r>
          </a:p>
        </p:txBody>
      </p:sp>
      <p:graphicFrame>
        <p:nvGraphicFramePr>
          <p:cNvPr id="9" name="Content Placeholder 8">
            <a:extLst>
              <a:ext uri="{FF2B5EF4-FFF2-40B4-BE49-F238E27FC236}">
                <a16:creationId xmlns:a16="http://schemas.microsoft.com/office/drawing/2014/main" id="{EC6EBE10-6F1B-412B-AF0B-117BCB479340}"/>
              </a:ext>
            </a:extLst>
          </p:cNvPr>
          <p:cNvGraphicFramePr>
            <a:graphicFrameLocks noGrp="1"/>
          </p:cNvGraphicFramePr>
          <p:nvPr>
            <p:ph sz="half" idx="1"/>
            <p:extLst>
              <p:ext uri="{D42A27DB-BD31-4B8C-83A1-F6EECF244321}">
                <p14:modId xmlns:p14="http://schemas.microsoft.com/office/powerpoint/2010/main" val="81614416"/>
              </p:ext>
            </p:extLst>
          </p:nvPr>
        </p:nvGraphicFramePr>
        <p:xfrm>
          <a:off x="1096963" y="1333500"/>
          <a:ext cx="10058400" cy="4535593"/>
        </p:xfrm>
        <a:graphic>
          <a:graphicData uri="http://schemas.openxmlformats.org/drawingml/2006/table">
            <a:tbl>
              <a:tblPr firstRow="1" bandRow="1">
                <a:tableStyleId>{5C22544A-7EE6-4342-B048-85BDC9FD1C3A}</a:tableStyleId>
              </a:tblPr>
              <a:tblGrid>
                <a:gridCol w="5439304">
                  <a:extLst>
                    <a:ext uri="{9D8B030D-6E8A-4147-A177-3AD203B41FA5}">
                      <a16:colId xmlns:a16="http://schemas.microsoft.com/office/drawing/2014/main" val="434555284"/>
                    </a:ext>
                  </a:extLst>
                </a:gridCol>
                <a:gridCol w="1303866">
                  <a:extLst>
                    <a:ext uri="{9D8B030D-6E8A-4147-A177-3AD203B41FA5}">
                      <a16:colId xmlns:a16="http://schemas.microsoft.com/office/drawing/2014/main" val="493481043"/>
                    </a:ext>
                  </a:extLst>
                </a:gridCol>
                <a:gridCol w="3315230">
                  <a:extLst>
                    <a:ext uri="{9D8B030D-6E8A-4147-A177-3AD203B41FA5}">
                      <a16:colId xmlns:a16="http://schemas.microsoft.com/office/drawing/2014/main" val="406928659"/>
                    </a:ext>
                  </a:extLst>
                </a:gridCol>
              </a:tblGrid>
              <a:tr h="370840">
                <a:tc>
                  <a:txBody>
                    <a:bodyPr/>
                    <a:lstStyle/>
                    <a:p>
                      <a:r>
                        <a:rPr lang="en-US" dirty="0"/>
                        <a:t>JOBS</a:t>
                      </a:r>
                    </a:p>
                  </a:txBody>
                  <a:tcPr/>
                </a:tc>
                <a:tc>
                  <a:txBody>
                    <a:bodyPr/>
                    <a:lstStyle/>
                    <a:p>
                      <a:r>
                        <a:rPr lang="en-US" dirty="0"/>
                        <a:t>MEDIAN SALARY</a:t>
                      </a:r>
                    </a:p>
                  </a:txBody>
                  <a:tcPr/>
                </a:tc>
                <a:tc>
                  <a:txBody>
                    <a:bodyPr/>
                    <a:lstStyle/>
                    <a:p>
                      <a:r>
                        <a:rPr lang="en-US" dirty="0"/>
                        <a:t>RATE AT WHICH WORKERS ARE LOOKING FOR NEW JOBS</a:t>
                      </a:r>
                    </a:p>
                  </a:txBody>
                  <a:tcPr/>
                </a:tc>
                <a:extLst>
                  <a:ext uri="{0D108BD9-81ED-4DB2-BD59-A6C34878D82A}">
                    <a16:rowId xmlns:a16="http://schemas.microsoft.com/office/drawing/2014/main" val="3546239132"/>
                  </a:ext>
                </a:extLst>
              </a:tr>
              <a:tr h="370840">
                <a:tc>
                  <a:txBody>
                    <a:bodyPr/>
                    <a:lstStyle/>
                    <a:p>
                      <a:r>
                        <a:rPr lang="en-US" dirty="0"/>
                        <a:t>Senior Customer Service Representative </a:t>
                      </a:r>
                    </a:p>
                  </a:txBody>
                  <a:tcPr/>
                </a:tc>
                <a:tc>
                  <a:txBody>
                    <a:bodyPr/>
                    <a:lstStyle/>
                    <a:p>
                      <a:r>
                        <a:rPr lang="en-US" dirty="0"/>
                        <a:t>$44K</a:t>
                      </a:r>
                    </a:p>
                  </a:txBody>
                  <a:tcPr/>
                </a:tc>
                <a:tc>
                  <a:txBody>
                    <a:bodyPr/>
                    <a:lstStyle/>
                    <a:p>
                      <a:r>
                        <a:rPr lang="en-US" dirty="0"/>
                        <a:t>65%</a:t>
                      </a:r>
                    </a:p>
                  </a:txBody>
                  <a:tcPr/>
                </a:tc>
                <a:extLst>
                  <a:ext uri="{0D108BD9-81ED-4DB2-BD59-A6C34878D82A}">
                    <a16:rowId xmlns:a16="http://schemas.microsoft.com/office/drawing/2014/main" val="902307887"/>
                  </a:ext>
                </a:extLst>
              </a:tr>
              <a:tr h="370840">
                <a:tc>
                  <a:txBody>
                    <a:bodyPr/>
                    <a:lstStyle/>
                    <a:p>
                      <a:r>
                        <a:rPr lang="en-US" b="1" dirty="0">
                          <a:solidFill>
                            <a:srgbClr val="FF0000"/>
                          </a:solidFill>
                        </a:rPr>
                        <a:t>Human Resources Specialist</a:t>
                      </a:r>
                    </a:p>
                  </a:txBody>
                  <a:tcPr/>
                </a:tc>
                <a:tc>
                  <a:txBody>
                    <a:bodyPr/>
                    <a:lstStyle/>
                    <a:p>
                      <a:r>
                        <a:rPr lang="en-US" b="1" dirty="0">
                          <a:solidFill>
                            <a:srgbClr val="FF0000"/>
                          </a:solidFill>
                        </a:rPr>
                        <a:t>$54K</a:t>
                      </a:r>
                    </a:p>
                  </a:txBody>
                  <a:tcPr/>
                </a:tc>
                <a:tc>
                  <a:txBody>
                    <a:bodyPr/>
                    <a:lstStyle/>
                    <a:p>
                      <a:r>
                        <a:rPr lang="en-US" b="1" dirty="0">
                          <a:solidFill>
                            <a:srgbClr val="FF0000"/>
                          </a:solidFill>
                        </a:rPr>
                        <a:t>62%</a:t>
                      </a:r>
                    </a:p>
                  </a:txBody>
                  <a:tcPr/>
                </a:tc>
                <a:extLst>
                  <a:ext uri="{0D108BD9-81ED-4DB2-BD59-A6C34878D82A}">
                    <a16:rowId xmlns:a16="http://schemas.microsoft.com/office/drawing/2014/main" val="89630582"/>
                  </a:ext>
                </a:extLst>
              </a:tr>
              <a:tr h="468207">
                <a:tc>
                  <a:txBody>
                    <a:bodyPr/>
                    <a:lstStyle/>
                    <a:p>
                      <a:r>
                        <a:rPr lang="en-US" dirty="0"/>
                        <a:t>Customer Success Manager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$81K</a:t>
                      </a:r>
                    </a:p>
                  </a:txBody>
                  <a:tcPr/>
                </a:tc>
                <a:tc>
                  <a:txBody>
                    <a:bodyPr/>
                    <a:lstStyle/>
                    <a:p>
                      <a:r>
                        <a:rPr lang="en-US" dirty="0"/>
                        <a:t>61%</a:t>
                      </a:r>
                    </a:p>
                  </a:txBody>
                  <a:tcPr/>
                </a:tc>
                <a:extLst>
                  <a:ext uri="{0D108BD9-81ED-4DB2-BD59-A6C34878D82A}">
                    <a16:rowId xmlns:a16="http://schemas.microsoft.com/office/drawing/2014/main" val="3788677657"/>
                  </a:ext>
                </a:extLst>
              </a:tr>
              <a:tr h="474133">
                <a:tc>
                  <a:txBody>
                    <a:bodyPr/>
                    <a:lstStyle/>
                    <a:p>
                      <a:r>
                        <a:rPr lang="en-US" dirty="0"/>
                        <a:t>Public Relations Specialist</a:t>
                      </a:r>
                    </a:p>
                  </a:txBody>
                  <a:tcPr/>
                </a:tc>
                <a:tc>
                  <a:txBody>
                    <a:bodyPr/>
                    <a:lstStyle/>
                    <a:p>
                      <a:r>
                        <a:rPr lang="en-US" dirty="0"/>
                        <a:t>$57K</a:t>
                      </a:r>
                    </a:p>
                  </a:txBody>
                  <a:tcPr/>
                </a:tc>
                <a:tc>
                  <a:txBody>
                    <a:bodyPr/>
                    <a:lstStyle/>
                    <a:p>
                      <a:r>
                        <a:rPr lang="en-US" dirty="0"/>
                        <a:t>59%</a:t>
                      </a:r>
                    </a:p>
                  </a:txBody>
                  <a:tcPr/>
                </a:tc>
                <a:extLst>
                  <a:ext uri="{0D108BD9-81ED-4DB2-BD59-A6C34878D82A}">
                    <a16:rowId xmlns:a16="http://schemas.microsoft.com/office/drawing/2014/main" val="1584430992"/>
                  </a:ext>
                </a:extLst>
              </a:tr>
              <a:tr h="372533">
                <a:tc>
                  <a:txBody>
                    <a:bodyPr/>
                    <a:lstStyle/>
                    <a:p>
                      <a:r>
                        <a:rPr lang="en-US" dirty="0"/>
                        <a:t>Creative Director</a:t>
                      </a:r>
                    </a:p>
                  </a:txBody>
                  <a:tcPr/>
                </a:tc>
                <a:tc>
                  <a:txBody>
                    <a:bodyPr/>
                    <a:lstStyle/>
                    <a:p>
                      <a:r>
                        <a:rPr lang="en-US" dirty="0"/>
                        <a:t>$97K</a:t>
                      </a:r>
                    </a:p>
                  </a:txBody>
                  <a:tcPr/>
                </a:tc>
                <a:tc>
                  <a:txBody>
                    <a:bodyPr/>
                    <a:lstStyle/>
                    <a:p>
                      <a:r>
                        <a:rPr lang="en-US" dirty="0"/>
                        <a:t>57%</a:t>
                      </a:r>
                    </a:p>
                  </a:txBody>
                  <a:tcPr/>
                </a:tc>
                <a:extLst>
                  <a:ext uri="{0D108BD9-81ED-4DB2-BD59-A6C34878D82A}">
                    <a16:rowId xmlns:a16="http://schemas.microsoft.com/office/drawing/2014/main" val="1626755462"/>
                  </a:ext>
                </a:extLst>
              </a:tr>
              <a:tr h="370840">
                <a:tc>
                  <a:txBody>
                    <a:bodyPr/>
                    <a:lstStyle/>
                    <a:p>
                      <a:r>
                        <a:rPr lang="en-US" dirty="0"/>
                        <a:t>Controls Engineer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$85K</a:t>
                      </a:r>
                    </a:p>
                  </a:txBody>
                  <a:tcPr/>
                </a:tc>
                <a:tc>
                  <a:txBody>
                    <a:bodyPr/>
                    <a:lstStyle/>
                    <a:p>
                      <a:r>
                        <a:rPr lang="en-US" dirty="0"/>
                        <a:t>56%</a:t>
                      </a:r>
                    </a:p>
                  </a:txBody>
                  <a:tcPr/>
                </a:tc>
                <a:extLst>
                  <a:ext uri="{0D108BD9-81ED-4DB2-BD59-A6C34878D82A}">
                    <a16:rowId xmlns:a16="http://schemas.microsoft.com/office/drawing/2014/main" val="3033518250"/>
                  </a:ext>
                </a:extLst>
              </a:tr>
              <a:tr h="370840">
                <a:tc>
                  <a:txBody>
                    <a:bodyPr/>
                    <a:lstStyle/>
                    <a:p>
                      <a:r>
                        <a:rPr lang="en-US" b="1" dirty="0">
                          <a:solidFill>
                            <a:srgbClr val="FF0000"/>
                          </a:solidFill>
                        </a:rPr>
                        <a:t>Human Resources Assistant</a:t>
                      </a:r>
                    </a:p>
                  </a:txBody>
                  <a:tcPr/>
                </a:tc>
                <a:tc>
                  <a:txBody>
                    <a:bodyPr/>
                    <a:lstStyle/>
                    <a:p>
                      <a:r>
                        <a:rPr lang="en-US" b="1" dirty="0">
                          <a:solidFill>
                            <a:srgbClr val="FF0000"/>
                          </a:solidFill>
                        </a:rPr>
                        <a:t>$41K</a:t>
                      </a:r>
                    </a:p>
                  </a:txBody>
                  <a:tcPr/>
                </a:tc>
                <a:tc>
                  <a:txBody>
                    <a:bodyPr/>
                    <a:lstStyle/>
                    <a:p>
                      <a:r>
                        <a:rPr lang="en-US" b="1" dirty="0">
                          <a:solidFill>
                            <a:srgbClr val="FF0000"/>
                          </a:solidFill>
                        </a:rPr>
                        <a:t>55%</a:t>
                      </a:r>
                    </a:p>
                  </a:txBody>
                  <a:tcPr/>
                </a:tc>
                <a:extLst>
                  <a:ext uri="{0D108BD9-81ED-4DB2-BD59-A6C34878D82A}">
                    <a16:rowId xmlns:a16="http://schemas.microsoft.com/office/drawing/2014/main" val="3059005615"/>
                  </a:ext>
                </a:extLst>
              </a:tr>
              <a:tr h="182880">
                <a:tc>
                  <a:txBody>
                    <a:bodyPr/>
                    <a:lstStyle/>
                    <a:p>
                      <a:r>
                        <a:rPr lang="en-US" dirty="0"/>
                        <a:t>Medical Coding Specialist</a:t>
                      </a:r>
                    </a:p>
                  </a:txBody>
                  <a:tcPr/>
                </a:tc>
                <a:tc>
                  <a:txBody>
                    <a:bodyPr/>
                    <a:lstStyle/>
                    <a:p>
                      <a:r>
                        <a:rPr lang="en-US" dirty="0"/>
                        <a:t>$46K</a:t>
                      </a:r>
                    </a:p>
                  </a:txBody>
                  <a:tcPr/>
                </a:tc>
                <a:tc>
                  <a:txBody>
                    <a:bodyPr/>
                    <a:lstStyle/>
                    <a:p>
                      <a:r>
                        <a:rPr lang="en-US" dirty="0"/>
                        <a:t>52%</a:t>
                      </a:r>
                    </a:p>
                  </a:txBody>
                  <a:tcPr/>
                </a:tc>
                <a:extLst>
                  <a:ext uri="{0D108BD9-81ED-4DB2-BD59-A6C34878D82A}">
                    <a16:rowId xmlns:a16="http://schemas.microsoft.com/office/drawing/2014/main" val="4116667330"/>
                  </a:ext>
                </a:extLst>
              </a:tr>
              <a:tr h="182880">
                <a:tc>
                  <a:txBody>
                    <a:bodyPr/>
                    <a:lstStyle/>
                    <a:p>
                      <a:r>
                        <a:rPr lang="en-US" dirty="0"/>
                        <a:t>Software Development Manager</a:t>
                      </a:r>
                    </a:p>
                  </a:txBody>
                  <a:tcPr/>
                </a:tc>
                <a:tc>
                  <a:txBody>
                    <a:bodyPr/>
                    <a:lstStyle/>
                    <a:p>
                      <a:r>
                        <a:rPr lang="en-US" dirty="0"/>
                        <a:t>$153K</a:t>
                      </a:r>
                    </a:p>
                  </a:txBody>
                  <a:tcPr/>
                </a:tc>
                <a:tc>
                  <a:txBody>
                    <a:bodyPr/>
                    <a:lstStyle/>
                    <a:p>
                      <a:r>
                        <a:rPr lang="en-US" dirty="0"/>
                        <a:t>52%</a:t>
                      </a:r>
                    </a:p>
                  </a:txBody>
                  <a:tcPr/>
                </a:tc>
                <a:extLst>
                  <a:ext uri="{0D108BD9-81ED-4DB2-BD59-A6C34878D82A}">
                    <a16:rowId xmlns:a16="http://schemas.microsoft.com/office/drawing/2014/main" val="3027001377"/>
                  </a:ext>
                </a:extLst>
              </a:tr>
              <a:tr h="308187">
                <a:tc>
                  <a:txBody>
                    <a:bodyPr/>
                    <a:lstStyle/>
                    <a:p>
                      <a:r>
                        <a:rPr lang="en-US" dirty="0"/>
                        <a:t>Production Manager, Manufacturing</a:t>
                      </a:r>
                    </a:p>
                  </a:txBody>
                  <a:tcPr/>
                </a:tc>
                <a:tc>
                  <a:txBody>
                    <a:bodyPr/>
                    <a:lstStyle/>
                    <a:p>
                      <a:r>
                        <a:rPr lang="en-US" dirty="0"/>
                        <a:t>$77K</a:t>
                      </a:r>
                    </a:p>
                  </a:txBody>
                  <a:tcPr/>
                </a:tc>
                <a:tc>
                  <a:txBody>
                    <a:bodyPr/>
                    <a:lstStyle/>
                    <a:p>
                      <a:r>
                        <a:rPr lang="en-US" dirty="0"/>
                        <a:t>48%</a:t>
                      </a:r>
                    </a:p>
                  </a:txBody>
                  <a:tcPr/>
                </a:tc>
                <a:extLst>
                  <a:ext uri="{0D108BD9-81ED-4DB2-BD59-A6C34878D82A}">
                    <a16:rowId xmlns:a16="http://schemas.microsoft.com/office/drawing/2014/main" val="863214992"/>
                  </a:ext>
                </a:extLst>
              </a:tr>
            </a:tbl>
          </a:graphicData>
        </a:graphic>
      </p:graphicFrame>
      <p:sp>
        <p:nvSpPr>
          <p:cNvPr id="4" name="Footer Placeholder 3">
            <a:extLst>
              <a:ext uri="{FF2B5EF4-FFF2-40B4-BE49-F238E27FC236}">
                <a16:creationId xmlns:a16="http://schemas.microsoft.com/office/drawing/2014/main" id="{50DC4F95-80B6-4BAA-A121-15340F2B687E}"/>
              </a:ext>
            </a:extLst>
          </p:cNvPr>
          <p:cNvSpPr>
            <a:spLocks noGrp="1"/>
          </p:cNvSpPr>
          <p:nvPr>
            <p:ph type="ftr" sz="quarter" idx="11"/>
          </p:nvPr>
        </p:nvSpPr>
        <p:spPr/>
        <p:txBody>
          <a:bodyPr/>
          <a:lstStyle/>
          <a:p>
            <a:r>
              <a:rPr lang="en-US"/>
              <a:t>(c) 1/15/2023 Teresa Hogan and Lisa Biscay</a:t>
            </a:r>
            <a:endParaRPr lang="en-US" dirty="0"/>
          </a:p>
        </p:txBody>
      </p:sp>
      <p:sp>
        <p:nvSpPr>
          <p:cNvPr id="6" name="Rectangle 1">
            <a:extLst>
              <a:ext uri="{FF2B5EF4-FFF2-40B4-BE49-F238E27FC236}">
                <a16:creationId xmlns:a16="http://schemas.microsoft.com/office/drawing/2014/main" id="{56E8C826-F797-4906-9364-9C048A28D817}"/>
              </a:ext>
            </a:extLst>
          </p:cNvPr>
          <p:cNvSpPr>
            <a:spLocks noChangeArrowheads="1"/>
          </p:cNvSpPr>
          <p:nvPr/>
        </p:nvSpPr>
        <p:spPr bwMode="auto">
          <a:xfrm>
            <a:off x="5362575" y="1331525"/>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99360D38-550D-4D8A-AE25-A5A114842C76}"/>
              </a:ext>
            </a:extLst>
          </p:cNvPr>
          <p:cNvSpPr>
            <a:spLocks noChangeArrowheads="1"/>
          </p:cNvSpPr>
          <p:nvPr/>
        </p:nvSpPr>
        <p:spPr bwMode="auto">
          <a:xfrm>
            <a:off x="-58131075" y="169862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33333"/>
                </a:solidFill>
                <a:effectLst/>
                <a:latin typeface="Proxima Nova"/>
              </a:rPr>
              <a:t>The table shows 10 jobs that workers are most likely to quit in 2023.</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C09BAF39-543A-4B84-A91B-DCDB1110D0E2}"/>
              </a:ext>
            </a:extLst>
          </p:cNvPr>
          <p:cNvSpPr txBox="1"/>
          <p:nvPr/>
        </p:nvSpPr>
        <p:spPr>
          <a:xfrm>
            <a:off x="5757334" y="6009218"/>
            <a:ext cx="6062133" cy="276999"/>
          </a:xfrm>
          <a:prstGeom prst="rect">
            <a:avLst/>
          </a:prstGeom>
          <a:noFill/>
        </p:spPr>
        <p:txBody>
          <a:bodyPr wrap="square" rtlCol="0">
            <a:spAutoFit/>
          </a:bodyPr>
          <a:lstStyle/>
          <a:p>
            <a:r>
              <a:rPr lang="en-US" sz="1200" dirty="0"/>
              <a:t>Source:  CNBC;  </a:t>
            </a:r>
            <a:r>
              <a:rPr lang="en-US" sz="1200" dirty="0" err="1"/>
              <a:t>Payscale</a:t>
            </a:r>
            <a:r>
              <a:rPr lang="en-US" sz="1200" dirty="0"/>
              <a:t> analysis of proprietary data from October 2021 and October 2022 </a:t>
            </a:r>
          </a:p>
        </p:txBody>
      </p:sp>
    </p:spTree>
    <p:extLst>
      <p:ext uri="{BB962C8B-B14F-4D97-AF65-F5344CB8AC3E}">
        <p14:creationId xmlns:p14="http://schemas.microsoft.com/office/powerpoint/2010/main" val="752902579"/>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SLIDO_APP_VERSION" val="1.6.1.4122"/>
  <p:tag name="SLIDO_PRESENTATION_ID" val="00000000-0000-0000-0000-000000000000"/>
  <p:tag name="SLIDO_EVENT_UUID" val="6e759863-1d5b-4894-b007-9e8253695110"/>
  <p:tag name="SLIDO_EVENT_SECTION_UUID" val="ad06580c-db54-4b35-accf-0935b9928771"/>
</p:tagLst>
</file>

<file path=ppt/theme/theme1.xml><?xml version="1.0" encoding="utf-8"?>
<a:theme xmlns:a="http://schemas.openxmlformats.org/drawingml/2006/main" name="Retrospect">
  <a:themeElements>
    <a:clrScheme name="Custom 2">
      <a:dk1>
        <a:sysClr val="windowText" lastClr="000000"/>
      </a:dk1>
      <a:lt1>
        <a:sysClr val="window" lastClr="FFFFFF"/>
      </a:lt1>
      <a:dk2>
        <a:srgbClr val="632E62"/>
      </a:dk2>
      <a:lt2>
        <a:srgbClr val="EAE5EB"/>
      </a:lt2>
      <a:accent1>
        <a:srgbClr val="AD76DB"/>
      </a:accent1>
      <a:accent2>
        <a:srgbClr val="762EB1"/>
      </a:accent2>
      <a:accent3>
        <a:srgbClr val="755DD9"/>
      </a:accent3>
      <a:accent4>
        <a:srgbClr val="665EB8"/>
      </a:accent4>
      <a:accent5>
        <a:srgbClr val="45A5ED"/>
      </a:accent5>
      <a:accent6>
        <a:srgbClr val="5982DB"/>
      </a:accent6>
      <a:hlink>
        <a:srgbClr val="0066FF"/>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10009</TotalTime>
  <Words>1702</Words>
  <Application>Microsoft Office PowerPoint</Application>
  <PresentationFormat>Widescreen</PresentationFormat>
  <Paragraphs>308</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Bradley Hand ITC</vt:lpstr>
      <vt:lpstr>Calibri</vt:lpstr>
      <vt:lpstr>Calibri Light</vt:lpstr>
      <vt:lpstr>Copperplate Gothic Bold</vt:lpstr>
      <vt:lpstr>Garamond</vt:lpstr>
      <vt:lpstr>Proxima Nova</vt:lpstr>
      <vt:lpstr>Wingdings</vt:lpstr>
      <vt:lpstr>Retrospect</vt:lpstr>
      <vt:lpstr>A Fresh Look at HR Basics</vt:lpstr>
      <vt:lpstr>Objectives</vt:lpstr>
      <vt:lpstr>So…..What Does a Human Resources Professional do,  anyway?</vt:lpstr>
      <vt:lpstr>PowerPoint Presentation</vt:lpstr>
      <vt:lpstr>PowerPoint Presentation</vt:lpstr>
      <vt:lpstr>PowerPoint Presentation</vt:lpstr>
      <vt:lpstr>Poll</vt:lpstr>
      <vt:lpstr>HR statistics on Burnout</vt:lpstr>
      <vt:lpstr>10 Jobs workers are most likely to quit in 2023</vt:lpstr>
      <vt:lpstr>Create a Plan</vt:lpstr>
      <vt:lpstr>First 30 Days</vt:lpstr>
      <vt:lpstr>First 30 Days</vt:lpstr>
      <vt:lpstr>PowerPoint Presentation</vt:lpstr>
      <vt:lpstr>Assumptions of Appreciative Inquiry</vt:lpstr>
      <vt:lpstr>Assumptions of Appreciative Inquiry</vt:lpstr>
      <vt:lpstr>Appreciative Inquiry</vt:lpstr>
      <vt:lpstr>Principles of Appreciative Inquiry</vt:lpstr>
      <vt:lpstr>QUESTIONS</vt:lpstr>
      <vt:lpstr>First 30 Days</vt:lpstr>
      <vt:lpstr>First 60 Days</vt:lpstr>
      <vt:lpstr>First 60 days</vt:lpstr>
      <vt:lpstr>90 Days - REVIEW AND MAKE YOUR ACTION PLAN</vt:lpstr>
      <vt:lpstr>90 Days - REVIEW AND MAKE YOUR ACTION PLAN</vt:lpstr>
      <vt:lpstr>SARA  - process CYCLE </vt:lpstr>
      <vt:lpstr>WHERE TO START?</vt:lpstr>
      <vt:lpstr>PowerPoint Presentation</vt:lpstr>
      <vt:lpstr>ONBOARDING </vt:lpstr>
      <vt:lpstr>Remote Employee Considerations</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Hogan</dc:creator>
  <cp:lastModifiedBy>Tmh H</cp:lastModifiedBy>
  <cp:revision>291</cp:revision>
  <cp:lastPrinted>2023-08-31T20:52:06Z</cp:lastPrinted>
  <dcterms:created xsi:type="dcterms:W3CDTF">2021-12-08T21:23:28Z</dcterms:created>
  <dcterms:modified xsi:type="dcterms:W3CDTF">2023-09-10T00:01:46Z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1.6.1.4122</vt:lpwstr>
  </property>
</Properties>
</file>